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2"/>
  </p:notesMasterIdLst>
  <p:sldIdLst>
    <p:sldId id="1100" r:id="rId2"/>
    <p:sldId id="1742" r:id="rId3"/>
    <p:sldId id="1337" r:id="rId4"/>
    <p:sldId id="1848" r:id="rId5"/>
    <p:sldId id="1849" r:id="rId6"/>
    <p:sldId id="1850" r:id="rId7"/>
    <p:sldId id="1851" r:id="rId8"/>
    <p:sldId id="1852" r:id="rId9"/>
    <p:sldId id="1853" r:id="rId10"/>
    <p:sldId id="1854" r:id="rId11"/>
    <p:sldId id="1855" r:id="rId12"/>
    <p:sldId id="1856" r:id="rId13"/>
    <p:sldId id="1857" r:id="rId14"/>
    <p:sldId id="1858" r:id="rId15"/>
    <p:sldId id="1859" r:id="rId16"/>
    <p:sldId id="1860" r:id="rId17"/>
    <p:sldId id="1861" r:id="rId18"/>
    <p:sldId id="1862" r:id="rId19"/>
    <p:sldId id="1863" r:id="rId20"/>
    <p:sldId id="1864" r:id="rId21"/>
    <p:sldId id="1865" r:id="rId22"/>
    <p:sldId id="1866" r:id="rId23"/>
    <p:sldId id="1867" r:id="rId24"/>
    <p:sldId id="1868" r:id="rId25"/>
    <p:sldId id="1869" r:id="rId26"/>
    <p:sldId id="1870" r:id="rId27"/>
    <p:sldId id="1871" r:id="rId28"/>
    <p:sldId id="1872" r:id="rId29"/>
    <p:sldId id="1873" r:id="rId30"/>
    <p:sldId id="1874" r:id="rId31"/>
    <p:sldId id="1875" r:id="rId32"/>
    <p:sldId id="1876" r:id="rId33"/>
    <p:sldId id="1877" r:id="rId34"/>
    <p:sldId id="1878" r:id="rId35"/>
    <p:sldId id="1879" r:id="rId36"/>
    <p:sldId id="1880" r:id="rId37"/>
    <p:sldId id="1881" r:id="rId38"/>
    <p:sldId id="1784" r:id="rId39"/>
    <p:sldId id="1884" r:id="rId40"/>
    <p:sldId id="952" r:id="rId4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6600"/>
    <a:srgbClr val="FFCC00"/>
    <a:srgbClr val="000099"/>
    <a:srgbClr val="C9C9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50" autoAdjust="0"/>
    <p:restoredTop sz="86881" autoAdjust="0"/>
  </p:normalViewPr>
  <p:slideViewPr>
    <p:cSldViewPr snapToGrid="0" snapToObjects="1">
      <p:cViewPr varScale="1">
        <p:scale>
          <a:sx n="97" d="100"/>
          <a:sy n="97" d="100"/>
        </p:scale>
        <p:origin x="1458" y="84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-466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B8FED3-42A5-488D-ABC7-CC9878B4F230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F3C278-C5C8-4141-B4C9-0F4F11513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358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900" dirty="0" smtClean="0"/>
              <a:t>Early in the next century, Dean hopes his new concoction, which he says is "in the idea and invention stage," will be ready for the public: a sleek tablet that is magazine-size, inexpensive, programmable, and voice-activated. He expects his unnamed dream pad, which will run on a 24-hour battery, to provide everything a PC does, including streaming audio and video, word processing, and spreadsheets. It will even have a port for old fogies who can't give up their keyboards. And it will wirelessly put the Internet and other information at your fingertips.</a:t>
            </a:r>
            <a:endParaRPr lang="en-US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754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b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-1" y="6572251"/>
            <a:ext cx="657013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1400" dirty="0" smtClean="0">
                <a:latin typeface="Arial" pitchFamily="34" charset="0"/>
              </a:rPr>
              <a:t>All materials copyright UMBC and Dr. Katherine Gibson unless otherwise</a:t>
            </a:r>
            <a:r>
              <a:rPr lang="en-US" altLang="en-US" sz="1400" baseline="0" dirty="0" smtClean="0">
                <a:latin typeface="Arial" pitchFamily="34" charset="0"/>
              </a:rPr>
              <a:t> noted</a:t>
            </a:r>
            <a:endParaRPr lang="en-US" altLang="en-US" sz="14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793184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2186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75186"/>
            <a:ext cx="8229600" cy="451768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56726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200" b="1"/>
            </a:lvl1pPr>
          </a:lstStyle>
          <a:p>
            <a:fld id="{D9BA9C6D-FA02-438E-B37E-110BEE5292AE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457200" y="6596390"/>
            <a:ext cx="600286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50" dirty="0" smtClean="0">
                <a:solidFill>
                  <a:prstClr val="black"/>
                </a:solidFill>
                <a:latin typeface="Arial" pitchFamily="34" charset="0"/>
              </a:rPr>
              <a:t>All materials copyright UMBC and Dr. Katherine Gibson unless otherwise noted</a:t>
            </a:r>
            <a:endParaRPr lang="en-US" altLang="en-US" sz="1050" dirty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750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56726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200" b="1"/>
            </a:lvl1pPr>
          </a:lstStyle>
          <a:p>
            <a:fld id="{D9BA9C6D-FA02-438E-B37E-110BEE5292AE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85800" y="269398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457200" y="6596390"/>
            <a:ext cx="600286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50" dirty="0" smtClean="0">
                <a:solidFill>
                  <a:prstClr val="black"/>
                </a:solidFill>
                <a:latin typeface="Arial" pitchFamily="34" charset="0"/>
              </a:rPr>
              <a:t>All materials copyright UMBC and Dr. Katherine Gibson unless otherwise noted</a:t>
            </a:r>
            <a:endParaRPr lang="en-US" altLang="en-US" sz="1050" dirty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105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831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974850"/>
            <a:ext cx="8229600" cy="451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569075"/>
            <a:ext cx="9144000" cy="288925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83185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030" name="Picture 9" descr="UMBClogo_offset_cmyk-W.eps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127000"/>
            <a:ext cx="3316288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66886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200" b="1"/>
            </a:lvl1pPr>
          </a:lstStyle>
          <a:p>
            <a:fld id="{D9BA9C6D-FA02-438E-B37E-110BEE5292AE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2" name="TextBox 11"/>
          <p:cNvSpPr txBox="1">
            <a:spLocks noChangeArrowheads="1"/>
          </p:cNvSpPr>
          <p:nvPr userDrawn="1"/>
        </p:nvSpPr>
        <p:spPr bwMode="auto">
          <a:xfrm>
            <a:off x="7317318" y="6575956"/>
            <a:ext cx="1822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1400" dirty="0">
                <a:latin typeface="Arial" pitchFamily="34" charset="0"/>
              </a:rPr>
              <a:t>www.umbc.edu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archive.org/web/20121020094411/http:/www.usnews.com/usnews/culture/articles/000103/archive_034033.ht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93988"/>
            <a:ext cx="7772400" cy="1470025"/>
          </a:xfrm>
        </p:spPr>
        <p:txBody>
          <a:bodyPr/>
          <a:lstStyle/>
          <a:p>
            <a:r>
              <a:rPr lang="en-US" altLang="en-US" dirty="0"/>
              <a:t>CMSC201</a:t>
            </a:r>
            <a:br>
              <a:rPr lang="en-US" altLang="en-US" dirty="0"/>
            </a:br>
            <a:r>
              <a:rPr lang="en-US" altLang="en-US" dirty="0"/>
              <a:t> Computer Science I for Majors</a:t>
            </a:r>
            <a:r>
              <a:rPr lang="en-US" altLang="en-US" sz="4000" dirty="0"/>
              <a:t/>
            </a:r>
            <a:br>
              <a:rPr lang="en-US" altLang="en-US" sz="4000" dirty="0"/>
            </a:br>
            <a:r>
              <a:rPr lang="en-US" altLang="en-US" sz="4000" dirty="0"/>
              <a:t/>
            </a:r>
            <a:br>
              <a:rPr lang="en-US" altLang="en-US" sz="4000" dirty="0"/>
            </a:br>
            <a:r>
              <a:rPr lang="en-US" altLang="en-US" sz="4000" dirty="0"/>
              <a:t>Lecture </a:t>
            </a:r>
            <a:r>
              <a:rPr lang="en-US" altLang="en-US" sz="4000" dirty="0" smtClean="0"/>
              <a:t>21 </a:t>
            </a:r>
            <a:r>
              <a:rPr lang="en-US" altLang="en-US" sz="4000" dirty="0" smtClean="0"/>
              <a:t>– Searching and Sorting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38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Bubble Sort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2224"/>
            <a:ext cx="8229600" cy="4333939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[ 4, 8, 1, 10, 13, 14, 6]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u="sng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400" u="sng" dirty="0" smtClean="0"/>
              <a:t>First </a:t>
            </a:r>
            <a:r>
              <a:rPr lang="en-US" sz="2400" u="sng" dirty="0"/>
              <a:t>pass: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/>
              <a:t>4 </a:t>
            </a:r>
            <a:r>
              <a:rPr lang="en-US" sz="2400" dirty="0"/>
              <a:t>and 8 are in order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/>
              <a:t>8 </a:t>
            </a:r>
            <a:r>
              <a:rPr lang="en-US" sz="2400" dirty="0"/>
              <a:t>and 1 should be swapped: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4, 1, 8, 10, 13, 14, 6]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/>
              <a:t>8 </a:t>
            </a:r>
            <a:r>
              <a:rPr lang="en-US" sz="2400" dirty="0"/>
              <a:t>and 10 are in </a:t>
            </a:r>
            <a:r>
              <a:rPr lang="en-US" sz="2400" dirty="0" smtClean="0"/>
              <a:t>order</a:t>
            </a:r>
            <a:endParaRPr lang="en-US" sz="24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10 and 13 are in </a:t>
            </a:r>
            <a:r>
              <a:rPr lang="en-US" sz="2400" dirty="0" smtClean="0"/>
              <a:t>order</a:t>
            </a:r>
            <a:endParaRPr lang="en-US" sz="24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13 and 14 are in </a:t>
            </a:r>
            <a:r>
              <a:rPr lang="en-US" sz="2400" dirty="0" smtClean="0"/>
              <a:t>order</a:t>
            </a:r>
            <a:endParaRPr lang="en-US" sz="24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6 and 14 should be </a:t>
            </a:r>
            <a:r>
              <a:rPr lang="en-US" sz="2400" dirty="0" smtClean="0"/>
              <a:t>swapped:</a:t>
            </a:r>
            <a:endParaRPr lang="en-US" sz="24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4, 1, 8, 10, 13, 6, 14]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10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076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Bubble Sort Example (</a:t>
            </a:r>
            <a:r>
              <a:rPr lang="en-US" dirty="0" err="1" smtClean="0"/>
              <a:t>Cont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2224"/>
            <a:ext cx="8229600" cy="4333939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[ 4, 1, 8, 10, 13, 6, 14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u="sng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400" u="sng" dirty="0" smtClean="0"/>
              <a:t>Second pass</a:t>
            </a:r>
            <a:r>
              <a:rPr lang="en-US" sz="2400" u="sng" dirty="0"/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/>
              <a:t>4 </a:t>
            </a:r>
            <a:r>
              <a:rPr lang="en-US" sz="2400" dirty="0"/>
              <a:t>and 1 should be swapped</a:t>
            </a:r>
            <a:r>
              <a:rPr lang="en-US" sz="2400" dirty="0" smtClean="0"/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1, 4, 8, 10, 13, 6, 14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4 and 8 are in </a:t>
            </a:r>
            <a:r>
              <a:rPr lang="en-US" sz="2400" dirty="0" smtClean="0"/>
              <a:t>order</a:t>
            </a:r>
            <a:endParaRPr lang="en-US" sz="24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8 and 10 are in </a:t>
            </a:r>
            <a:r>
              <a:rPr lang="en-US" sz="2400" dirty="0" smtClean="0"/>
              <a:t>order</a:t>
            </a:r>
            <a:endParaRPr lang="en-US" sz="24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10 and 13 are in </a:t>
            </a:r>
            <a:r>
              <a:rPr lang="en-US" sz="2400" dirty="0" smtClean="0"/>
              <a:t>order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13 and 6 should be swapped: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1, 4, 8, 10, 6, 13, 14]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/>
              <a:t>13 </a:t>
            </a:r>
            <a:r>
              <a:rPr lang="en-US" sz="2400" dirty="0"/>
              <a:t>and 14 are in </a:t>
            </a:r>
            <a:r>
              <a:rPr lang="en-US" sz="2400" dirty="0" smtClean="0"/>
              <a:t>order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11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401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Bubble Sort Example (</a:t>
            </a:r>
            <a:r>
              <a:rPr lang="en-US" dirty="0" err="1" smtClean="0"/>
              <a:t>Cont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2224"/>
            <a:ext cx="8229600" cy="4333939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[ 1, 4, 8, 10, 6, 13, 14]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u="sng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400" u="sng" dirty="0" smtClean="0"/>
              <a:t>Third pass</a:t>
            </a:r>
            <a:r>
              <a:rPr lang="en-US" sz="2400" u="sng" dirty="0"/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/>
              <a:t>10 and 6 should </a:t>
            </a:r>
            <a:r>
              <a:rPr lang="en-US" sz="2400" dirty="0"/>
              <a:t>be swapped</a:t>
            </a:r>
            <a:r>
              <a:rPr lang="en-US" sz="2400" dirty="0" smtClean="0"/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[ 1, 4, 8,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6, 10,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13, 14]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400" u="sng" dirty="0" smtClean="0"/>
              <a:t>Fourth pass</a:t>
            </a:r>
            <a:r>
              <a:rPr lang="en-US" sz="2400" u="sng" dirty="0"/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/>
              <a:t>8 </a:t>
            </a:r>
            <a:r>
              <a:rPr lang="en-US" sz="2400" dirty="0"/>
              <a:t>and 6 should be swapped: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[ 1, 4,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6, 8,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10, 13, 14]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12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384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Bubble Sort Video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13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70825" y="6255385"/>
            <a:ext cx="420234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prstClr val="black"/>
                </a:solidFill>
              </a:rPr>
              <a:t>Video from </a:t>
            </a:r>
            <a:r>
              <a:rPr lang="en-US" sz="1050" dirty="0" smtClean="0">
                <a:solidFill>
                  <a:prstClr val="black"/>
                </a:solidFill>
              </a:rPr>
              <a:t>https://</a:t>
            </a:r>
            <a:r>
              <a:rPr lang="en-US" sz="1050" dirty="0">
                <a:solidFill>
                  <a:prstClr val="black"/>
                </a:solidFill>
              </a:rPr>
              <a:t>www.youtube.com/watch?v=lyZQPjUT5B4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9115" y="1737360"/>
            <a:ext cx="8025769" cy="451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2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14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Selection Sort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0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Selection Sort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Here is a </a:t>
            </a:r>
            <a:r>
              <a:rPr lang="en-US" dirty="0" smtClean="0"/>
              <a:t>very simple way </a:t>
            </a:r>
            <a:r>
              <a:rPr lang="en-US" dirty="0"/>
              <a:t>of sorting a list:</a:t>
            </a:r>
          </a:p>
          <a:p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Find the smallest number in a </a:t>
            </a:r>
            <a:r>
              <a:rPr lang="en-US" dirty="0" smtClean="0"/>
              <a:t>list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Move </a:t>
            </a:r>
            <a:r>
              <a:rPr lang="en-US" dirty="0"/>
              <a:t>that to the end of a new </a:t>
            </a:r>
            <a:r>
              <a:rPr lang="en-US" dirty="0" smtClean="0"/>
              <a:t>list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Repeat </a:t>
            </a:r>
            <a:r>
              <a:rPr lang="en-US" dirty="0"/>
              <a:t>until the original list is </a:t>
            </a:r>
            <a:r>
              <a:rPr lang="en-US" dirty="0" smtClean="0"/>
              <a:t>empty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Unfortunately, it’s also pretty slow!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15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232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Selection Sort Video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16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70824" y="6249929"/>
            <a:ext cx="420234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prstClr val="black"/>
                </a:solidFill>
              </a:rPr>
              <a:t>Video from  https://www.youtube.com/watch?v=Ns4TPTC8whw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0392" y="1737360"/>
            <a:ext cx="8043215" cy="451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17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Quicksort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07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Quicksort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9364"/>
            <a:ext cx="7943088" cy="4156799"/>
          </a:xfrm>
        </p:spPr>
        <p:txBody>
          <a:bodyPr/>
          <a:lstStyle/>
          <a:p>
            <a:r>
              <a:rPr lang="en-US" dirty="0" smtClean="0"/>
              <a:t>Here’s one more method: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Start </a:t>
            </a:r>
            <a:r>
              <a:rPr lang="en-US" dirty="0"/>
              <a:t>with </a:t>
            </a:r>
            <a:r>
              <a:rPr lang="en-US" dirty="0" smtClean="0"/>
              <a:t>any number (the first one works)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Put everything less </a:t>
            </a:r>
            <a:r>
              <a:rPr lang="en-US" dirty="0"/>
              <a:t>than that number on the left of it and everything greater than it on the right of </a:t>
            </a:r>
            <a:r>
              <a:rPr lang="en-US" dirty="0" smtClean="0"/>
              <a:t>it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Quicksort </a:t>
            </a:r>
            <a:r>
              <a:rPr lang="en-US" dirty="0"/>
              <a:t>the left side and the right </a:t>
            </a:r>
            <a:r>
              <a:rPr lang="en-US" dirty="0" smtClean="0"/>
              <a:t>side</a:t>
            </a:r>
          </a:p>
          <a:p>
            <a:pPr lvl="3"/>
            <a:endParaRPr lang="en-US" sz="1600" dirty="0"/>
          </a:p>
          <a:p>
            <a:r>
              <a:rPr lang="en-US" dirty="0" smtClean="0"/>
              <a:t>Does this method remind you of anything?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18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557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Quicksort Video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19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70824" y="6255385"/>
            <a:ext cx="420234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prstClr val="black"/>
                </a:solidFill>
              </a:rPr>
              <a:t>Video </a:t>
            </a:r>
            <a:r>
              <a:rPr lang="en-US" sz="1050" dirty="0" smtClean="0">
                <a:solidFill>
                  <a:prstClr val="black"/>
                </a:solidFill>
              </a:rPr>
              <a:t>from </a:t>
            </a:r>
            <a:r>
              <a:rPr lang="en-US" sz="1050" dirty="0">
                <a:solidFill>
                  <a:prstClr val="black"/>
                </a:solidFill>
              </a:rPr>
              <a:t>https://www.youtube.com/watch?v=ywWBy6J5gz8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0392" y="1737360"/>
            <a:ext cx="8043215" cy="451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20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Class We Covered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Hexadecimal numbers</a:t>
            </a:r>
          </a:p>
          <a:p>
            <a:pPr lvl="1"/>
            <a:r>
              <a:rPr lang="en-US" dirty="0" smtClean="0"/>
              <a:t>Will be on the final exam!</a:t>
            </a:r>
          </a:p>
          <a:p>
            <a:pPr lvl="1"/>
            <a:endParaRPr lang="en-US" dirty="0"/>
          </a:p>
          <a:p>
            <a:r>
              <a:rPr lang="en-US" dirty="0" smtClean="0"/>
              <a:t>Printing in color</a:t>
            </a:r>
          </a:p>
          <a:p>
            <a:pPr lvl="1"/>
            <a:r>
              <a:rPr lang="en-US" dirty="0" smtClean="0"/>
              <a:t>Will </a:t>
            </a:r>
            <a:r>
              <a:rPr lang="en-US" u="sng" dirty="0" smtClean="0"/>
              <a:t>not</a:t>
            </a:r>
            <a:r>
              <a:rPr lang="en-US" dirty="0" smtClean="0"/>
              <a:t> be on the final exam!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29708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20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19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Motivations for Searching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Want to know </a:t>
            </a:r>
            <a:r>
              <a:rPr lang="en-US" u="sng" dirty="0" smtClean="0"/>
              <a:t>if</a:t>
            </a:r>
            <a:r>
              <a:rPr lang="en-US" dirty="0" smtClean="0"/>
              <a:t> something exists</a:t>
            </a:r>
          </a:p>
          <a:p>
            <a:pPr lvl="1"/>
            <a:r>
              <a:rPr lang="en-US" dirty="0" smtClean="0"/>
              <a:t>Python can do this for us!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Want to know </a:t>
            </a:r>
            <a:r>
              <a:rPr lang="en-US" u="sng" dirty="0" smtClean="0"/>
              <a:t>where</a:t>
            </a:r>
            <a:r>
              <a:rPr lang="en-US" dirty="0" smtClean="0"/>
              <a:t> something exists</a:t>
            </a:r>
          </a:p>
          <a:p>
            <a:pPr lvl="1"/>
            <a:r>
              <a:rPr lang="en-US" dirty="0" smtClean="0"/>
              <a:t>Python can actually do this for us too!</a:t>
            </a:r>
          </a:p>
          <a:p>
            <a:pPr lvl="1"/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raceWinners.index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"#718"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3"/>
            <a:endParaRPr lang="en-US" dirty="0"/>
          </a:p>
          <a:p>
            <a:r>
              <a:rPr lang="en-US" dirty="0" smtClean="0"/>
              <a:t>But </a:t>
            </a:r>
            <a:r>
              <a:rPr lang="en-US" b="1" u="sng" dirty="0" smtClean="0"/>
              <a:t>how</a:t>
            </a:r>
            <a:r>
              <a:rPr lang="en-US" dirty="0" smtClean="0"/>
              <a:t> does Python does this?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21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301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Exercise: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find()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Write a function that takes a list and a variable and returns the </a:t>
            </a:r>
            <a:r>
              <a:rPr lang="en-US" dirty="0" smtClean="0"/>
              <a:t>index of </a:t>
            </a:r>
            <a:r>
              <a:rPr lang="en-US" dirty="0"/>
              <a:t>the variable in the list</a:t>
            </a:r>
          </a:p>
          <a:p>
            <a:pPr lvl="1"/>
            <a:r>
              <a:rPr lang="en-US" sz="3200" dirty="0" smtClean="0"/>
              <a:t>If it’s not found, return -1</a:t>
            </a:r>
          </a:p>
          <a:p>
            <a:pPr lvl="1"/>
            <a:r>
              <a:rPr lang="en-US" sz="3200" dirty="0" smtClean="0"/>
              <a:t>You can’t use</a:t>
            </a:r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.index()</a:t>
            </a:r>
            <a:r>
              <a:rPr lang="en-US" sz="3200" dirty="0" smtClean="0"/>
              <a:t>!</a:t>
            </a:r>
          </a:p>
          <a:p>
            <a:pPr lvl="4"/>
            <a:endParaRPr lang="en-US" dirty="0" smtClean="0"/>
          </a:p>
          <a:p>
            <a:pPr marL="400050" lvl="2" indent="0">
              <a:buNone/>
            </a:pPr>
            <a:r>
              <a:rPr lang="en-US" sz="2800" b="1" dirty="0" err="1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8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find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searchList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22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847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Exercise: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find() </a:t>
            </a:r>
            <a:r>
              <a:rPr lang="en-US" dirty="0" smtClean="0"/>
              <a:t>Solution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7013" lvl="2" indent="0">
              <a:buNone/>
            </a:pPr>
            <a:r>
              <a:rPr lang="en-US" sz="2800" b="1" dirty="0" err="1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800" b="1" dirty="0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find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searchList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</a:p>
          <a:p>
            <a:pPr marL="227013" lvl="2" indent="0">
              <a:buNone/>
            </a:pP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800" b="1" dirty="0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range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searchList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)):</a:t>
            </a:r>
          </a:p>
          <a:p>
            <a:pPr marL="227013" lvl="2" indent="0">
              <a:buNone/>
            </a:pP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800" b="1" dirty="0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searchList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2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] == </a:t>
            </a:r>
            <a:r>
              <a:rPr lang="en-US" sz="2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227013" lvl="2" indent="0">
              <a:buNone/>
            </a:pP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2800" b="1" dirty="0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endParaRPr lang="en-US" sz="28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27013" lvl="2" indent="0">
              <a:buNone/>
            </a:pPr>
            <a:endParaRPr lang="en-US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27013" lvl="2" indent="0">
              <a:buNone/>
            </a:pP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8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en-US" sz="28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outside the loop, means that</a:t>
            </a:r>
          </a:p>
          <a:p>
            <a:pPr marL="227013" lvl="2" indent="0">
              <a:buNone/>
            </a:pPr>
            <a:r>
              <a:rPr lang="en-US" sz="28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# </a:t>
            </a:r>
            <a:r>
              <a:rPr lang="en-US" sz="28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we didn't find the variable</a:t>
            </a:r>
          </a:p>
          <a:p>
            <a:pPr marL="227013" lvl="2" indent="0">
              <a:buNone/>
            </a:pP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800" b="1" dirty="0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-1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23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623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just programmed up a search function!</a:t>
            </a:r>
          </a:p>
          <a:p>
            <a:endParaRPr lang="en-US" dirty="0" smtClean="0"/>
          </a:p>
          <a:p>
            <a:r>
              <a:rPr lang="en-US" dirty="0" smtClean="0"/>
              <a:t>This algorithm is </a:t>
            </a:r>
            <a:r>
              <a:rPr lang="en-US" dirty="0"/>
              <a:t>called </a:t>
            </a:r>
            <a:r>
              <a:rPr lang="en-US" b="1" i="1" dirty="0"/>
              <a:t>linear </a:t>
            </a:r>
            <a:r>
              <a:rPr lang="en-US" b="1" i="1" dirty="0" smtClean="0"/>
              <a:t>search</a:t>
            </a:r>
            <a:endParaRPr lang="en-US" b="1" i="1" dirty="0"/>
          </a:p>
          <a:p>
            <a:r>
              <a:rPr lang="en-US" dirty="0"/>
              <a:t>It’s a </a:t>
            </a:r>
            <a:r>
              <a:rPr lang="en-US" dirty="0" smtClean="0"/>
              <a:t>common</a:t>
            </a:r>
            <a:r>
              <a:rPr lang="en-US" dirty="0"/>
              <a:t>, </a:t>
            </a:r>
            <a:r>
              <a:rPr lang="en-US" dirty="0" smtClean="0"/>
              <a:t>fundamental algorithm in CS</a:t>
            </a:r>
            <a:endParaRPr lang="en-US" dirty="0"/>
          </a:p>
          <a:p>
            <a:pPr lvl="3"/>
            <a:endParaRPr lang="en-US" dirty="0"/>
          </a:p>
          <a:p>
            <a:r>
              <a:rPr lang="en-US" dirty="0"/>
              <a:t>It’s especially useful when our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information </a:t>
            </a:r>
            <a:r>
              <a:rPr lang="en-US" dirty="0"/>
              <a:t>isn’t in a sorted </a:t>
            </a:r>
            <a:r>
              <a:rPr lang="en-US" dirty="0" smtClean="0"/>
              <a:t>order</a:t>
            </a:r>
          </a:p>
          <a:p>
            <a:pPr lvl="1"/>
            <a:r>
              <a:rPr lang="en-US" dirty="0" smtClean="0"/>
              <a:t>But it isn’t very fast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24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216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Searching Sorted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75186"/>
            <a:ext cx="8375715" cy="4517689"/>
          </a:xfrm>
        </p:spPr>
        <p:txBody>
          <a:bodyPr/>
          <a:lstStyle/>
          <a:p>
            <a:r>
              <a:rPr lang="en-US" dirty="0"/>
              <a:t>Now, imagine we’re looking for information in something sorted, like a phone </a:t>
            </a:r>
            <a:r>
              <a:rPr lang="en-US" dirty="0" smtClean="0"/>
              <a:t>book</a:t>
            </a:r>
          </a:p>
          <a:p>
            <a:r>
              <a:rPr lang="en-US" dirty="0" smtClean="0"/>
              <a:t>We </a:t>
            </a:r>
            <a:r>
              <a:rPr lang="en-US" dirty="0"/>
              <a:t>know someone’s </a:t>
            </a:r>
            <a:r>
              <a:rPr lang="en-US" dirty="0" smtClean="0"/>
              <a:t>name (it’s our “variable”), </a:t>
            </a:r>
            <a:r>
              <a:rPr lang="en-US" dirty="0"/>
              <a:t>and want to find </a:t>
            </a:r>
            <a:r>
              <a:rPr lang="en-US" dirty="0" smtClean="0"/>
              <a:t>their number in </a:t>
            </a:r>
            <a:r>
              <a:rPr lang="en-US" dirty="0"/>
              <a:t>the </a:t>
            </a:r>
            <a:r>
              <a:rPr lang="en-US" dirty="0" smtClean="0"/>
              <a:t>book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What </a:t>
            </a:r>
            <a:r>
              <a:rPr lang="en-US" dirty="0"/>
              <a:t>is a good </a:t>
            </a:r>
            <a:r>
              <a:rPr lang="en-US" dirty="0" smtClean="0"/>
              <a:t>method for </a:t>
            </a:r>
            <a:br>
              <a:rPr lang="en-US" dirty="0" smtClean="0"/>
            </a:br>
            <a:r>
              <a:rPr lang="en-US" dirty="0" smtClean="0"/>
              <a:t>locating </a:t>
            </a:r>
            <a:r>
              <a:rPr lang="en-US" dirty="0"/>
              <a:t>their phone </a:t>
            </a:r>
            <a:r>
              <a:rPr lang="en-US" dirty="0" smtClean="0"/>
              <a:t>number?</a:t>
            </a:r>
          </a:p>
          <a:p>
            <a:pPr lvl="1"/>
            <a:r>
              <a:rPr lang="en-US" sz="3200" dirty="0" smtClean="0"/>
              <a:t>Think </a:t>
            </a:r>
            <a:r>
              <a:rPr lang="en-US" sz="3200" dirty="0"/>
              <a:t>about how </a:t>
            </a:r>
            <a:r>
              <a:rPr lang="en-US" sz="3200" dirty="0" smtClean="0"/>
              <a:t>a person would </a:t>
            </a:r>
            <a:r>
              <a:rPr lang="en-US" sz="3200" dirty="0"/>
              <a:t>do </a:t>
            </a:r>
            <a:r>
              <a:rPr lang="en-US" sz="3200" dirty="0" smtClean="0"/>
              <a:t>this</a:t>
            </a:r>
            <a:endParaRPr lang="en-US" sz="32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25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232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 in English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635" y="1969364"/>
            <a:ext cx="8823366" cy="4156799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Open the book midway through.  </a:t>
            </a:r>
          </a:p>
          <a:p>
            <a:pPr lvl="1">
              <a:spcBef>
                <a:spcPts val="0"/>
              </a:spcBef>
            </a:pPr>
            <a:r>
              <a:rPr lang="en-US" dirty="0"/>
              <a:t>If the person’s name is </a:t>
            </a:r>
            <a:r>
              <a:rPr lang="en-US" b="1" dirty="0"/>
              <a:t>on</a:t>
            </a:r>
            <a:r>
              <a:rPr lang="en-US" dirty="0"/>
              <a:t> the page you opened </a:t>
            </a:r>
            <a:r>
              <a:rPr lang="en-US" dirty="0" smtClean="0"/>
              <a:t>to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You’re </a:t>
            </a:r>
            <a:r>
              <a:rPr lang="en-US" dirty="0"/>
              <a:t>done!  </a:t>
            </a:r>
          </a:p>
          <a:p>
            <a:pPr lvl="1">
              <a:spcBef>
                <a:spcPts val="0"/>
              </a:spcBef>
            </a:pPr>
            <a:r>
              <a:rPr lang="en-US" dirty="0"/>
              <a:t>If the person’s name is </a:t>
            </a:r>
            <a:r>
              <a:rPr lang="en-US" b="1" dirty="0"/>
              <a:t>after</a:t>
            </a:r>
            <a:r>
              <a:rPr lang="en-US" dirty="0"/>
              <a:t> the page you opened </a:t>
            </a:r>
            <a:r>
              <a:rPr lang="en-US" dirty="0" smtClean="0"/>
              <a:t>to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Tear </a:t>
            </a:r>
            <a:r>
              <a:rPr lang="en-US" dirty="0"/>
              <a:t>the book in half, throw the </a:t>
            </a:r>
            <a:r>
              <a:rPr lang="en-US" u="sng" dirty="0"/>
              <a:t>first half </a:t>
            </a:r>
            <a:r>
              <a:rPr lang="en-US" dirty="0"/>
              <a:t>away and repeat this process on the second </a:t>
            </a:r>
            <a:r>
              <a:rPr lang="en-US" dirty="0" smtClean="0"/>
              <a:t>half</a:t>
            </a:r>
            <a:endParaRPr lang="en-US" dirty="0"/>
          </a:p>
          <a:p>
            <a:pPr lvl="1">
              <a:spcBef>
                <a:spcPts val="0"/>
              </a:spcBef>
            </a:pPr>
            <a:r>
              <a:rPr lang="en-US" dirty="0"/>
              <a:t>If the person’s name is </a:t>
            </a:r>
            <a:r>
              <a:rPr lang="en-US" b="1" dirty="0"/>
              <a:t>before</a:t>
            </a:r>
            <a:r>
              <a:rPr lang="en-US" dirty="0"/>
              <a:t> the page you opened </a:t>
            </a:r>
            <a:r>
              <a:rPr lang="en-US" dirty="0" smtClean="0"/>
              <a:t>to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Tear </a:t>
            </a:r>
            <a:r>
              <a:rPr lang="en-US" dirty="0"/>
              <a:t>the book in half, throw the </a:t>
            </a:r>
            <a:r>
              <a:rPr lang="en-US" u="sng" dirty="0"/>
              <a:t>second half </a:t>
            </a:r>
            <a:r>
              <a:rPr lang="en-US" dirty="0"/>
              <a:t>away and repeat this process on the first </a:t>
            </a:r>
            <a:r>
              <a:rPr lang="en-US" dirty="0" smtClean="0"/>
              <a:t>half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sz="2700" dirty="0" smtClean="0"/>
              <a:t>This </a:t>
            </a:r>
            <a:r>
              <a:rPr lang="en-US" sz="2700" dirty="0"/>
              <a:t>is </a:t>
            </a:r>
            <a:r>
              <a:rPr lang="en-US" sz="2700" dirty="0" smtClean="0"/>
              <a:t>rough on the phone book, </a:t>
            </a:r>
            <a:r>
              <a:rPr lang="en-US" sz="2700" dirty="0"/>
              <a:t>but you’ll find the name!</a:t>
            </a:r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26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228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27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Binary 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39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Binary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75186"/>
            <a:ext cx="8584163" cy="4517689"/>
          </a:xfrm>
        </p:spPr>
        <p:txBody>
          <a:bodyPr/>
          <a:lstStyle/>
          <a:p>
            <a:r>
              <a:rPr lang="en-US" dirty="0" smtClean="0"/>
              <a:t>The algorithm we just demonstrated is </a:t>
            </a:r>
            <a:br>
              <a:rPr lang="en-US" dirty="0" smtClean="0"/>
            </a:br>
            <a:r>
              <a:rPr lang="en-US" dirty="0" smtClean="0"/>
              <a:t>better known as </a:t>
            </a:r>
            <a:r>
              <a:rPr lang="en-US" b="1" i="1" dirty="0" smtClean="0"/>
              <a:t>binary search</a:t>
            </a:r>
          </a:p>
          <a:p>
            <a:endParaRPr lang="en-US" dirty="0" smtClean="0"/>
          </a:p>
          <a:p>
            <a:r>
              <a:rPr lang="en-US" dirty="0" smtClean="0"/>
              <a:t>Binary search is a </a:t>
            </a:r>
            <a:r>
              <a:rPr lang="en-US" b="1" i="1" dirty="0" smtClean="0"/>
              <a:t>divide and conquer</a:t>
            </a:r>
            <a:r>
              <a:rPr lang="en-US" dirty="0" smtClean="0"/>
              <a:t> algorithm</a:t>
            </a:r>
          </a:p>
          <a:p>
            <a:pPr lvl="1"/>
            <a:r>
              <a:rPr lang="en-US" dirty="0" smtClean="0"/>
              <a:t>We’ve talked about these before, remember?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Binary search is only usable on </a:t>
            </a:r>
            <a:r>
              <a:rPr lang="en-US" u="sng" dirty="0" smtClean="0"/>
              <a:t>sorted</a:t>
            </a:r>
            <a:r>
              <a:rPr lang="en-US" dirty="0" smtClean="0"/>
              <a:t> lists</a:t>
            </a:r>
            <a:endParaRPr lang="en-US" dirty="0"/>
          </a:p>
          <a:p>
            <a:pPr lvl="1"/>
            <a:r>
              <a:rPr lang="en-US" dirty="0" smtClean="0"/>
              <a:t>Why?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28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122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Binary Search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 the letter “J” using binary search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29</a:t>
            </a:fld>
            <a:endParaRPr lang="en-US" altLang="en-US"/>
          </a:p>
        </p:txBody>
      </p:sp>
      <p:grpSp>
        <p:nvGrpSpPr>
          <p:cNvPr id="38" name="Group 37"/>
          <p:cNvGrpSpPr/>
          <p:nvPr/>
        </p:nvGrpSpPr>
        <p:grpSpPr>
          <a:xfrm>
            <a:off x="457200" y="4962724"/>
            <a:ext cx="8305800" cy="1109479"/>
            <a:chOff x="457200" y="4962724"/>
            <a:chExt cx="8305800" cy="1109479"/>
          </a:xfrm>
        </p:grpSpPr>
        <p:grpSp>
          <p:nvGrpSpPr>
            <p:cNvPr id="6" name="Group 5"/>
            <p:cNvGrpSpPr/>
            <p:nvPr/>
          </p:nvGrpSpPr>
          <p:grpSpPr>
            <a:xfrm>
              <a:off x="457200" y="5454259"/>
              <a:ext cx="8305800" cy="617944"/>
              <a:chOff x="381000" y="4468368"/>
              <a:chExt cx="5286375" cy="381000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381000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Calibri"/>
                  </a:rPr>
                  <a:t>0</a:t>
                </a:r>
                <a:endParaRPr lang="en-US" sz="20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733425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Calibri"/>
                  </a:rPr>
                  <a:t>1</a:t>
                </a:r>
                <a:endParaRPr lang="en-US" sz="20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085850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Calibri"/>
                  </a:rPr>
                  <a:t>2</a:t>
                </a:r>
                <a:endParaRPr lang="en-US" sz="20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438275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Calibri"/>
                  </a:rPr>
                  <a:t>3</a:t>
                </a:r>
                <a:endParaRPr lang="en-US" sz="20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790700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Calibri"/>
                  </a:rPr>
                  <a:t>4</a:t>
                </a:r>
                <a:endParaRPr lang="en-US" sz="20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143125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Calibri"/>
                  </a:rPr>
                  <a:t>5</a:t>
                </a:r>
                <a:endParaRPr lang="en-US" sz="20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495550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Calibri"/>
                  </a:rPr>
                  <a:t>6</a:t>
                </a:r>
                <a:endParaRPr lang="en-US" sz="20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2847975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Calibri"/>
                  </a:rPr>
                  <a:t>7</a:t>
                </a:r>
                <a:endParaRPr lang="en-US" sz="20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3200400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Calibri"/>
                  </a:rPr>
                  <a:t>8</a:t>
                </a:r>
                <a:endParaRPr lang="en-US" sz="20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3552825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Calibri"/>
                  </a:rPr>
                  <a:t>9</a:t>
                </a:r>
                <a:endParaRPr lang="en-US" sz="20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3905250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Calibri"/>
                  </a:rPr>
                  <a:t>10</a:t>
                </a:r>
                <a:endParaRPr lang="en-US" sz="20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4257675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Calibri"/>
                  </a:rPr>
                  <a:t>11</a:t>
                </a:r>
                <a:endParaRPr lang="en-US" sz="20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4610100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Calibri"/>
                  </a:rPr>
                  <a:t>12</a:t>
                </a:r>
                <a:endParaRPr lang="en-US" sz="20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4962525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Calibri"/>
                  </a:rPr>
                  <a:t>13</a:t>
                </a:r>
                <a:endParaRPr lang="en-US" sz="20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5314950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Calibri"/>
                  </a:rPr>
                  <a:t>14</a:t>
                </a:r>
                <a:endParaRPr lang="en-US" sz="2000" dirty="0">
                  <a:solidFill>
                    <a:srgbClr val="000000"/>
                  </a:solidFill>
                  <a:latin typeface="Calibri"/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457200" y="4962724"/>
              <a:ext cx="8305800" cy="617944"/>
              <a:chOff x="381000" y="4773168"/>
              <a:chExt cx="5286375" cy="381000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381000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Calibri"/>
                  </a:rPr>
                  <a:t>A</a:t>
                </a:r>
                <a:endParaRPr lang="en-US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733425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Calibri"/>
                  </a:rPr>
                  <a:t>B</a:t>
                </a:r>
                <a:endParaRPr lang="en-US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085850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Calibri"/>
                  </a:rPr>
                  <a:t>C</a:t>
                </a:r>
                <a:endParaRPr lang="en-US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438275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Calibri"/>
                  </a:rPr>
                  <a:t>D</a:t>
                </a:r>
                <a:endParaRPr lang="en-US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790700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Calibri"/>
                  </a:rPr>
                  <a:t>E</a:t>
                </a:r>
                <a:endParaRPr lang="en-US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143125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Calibri"/>
                  </a:rPr>
                  <a:t>F</a:t>
                </a:r>
                <a:endParaRPr lang="en-US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495550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Calibri"/>
                  </a:rPr>
                  <a:t>G</a:t>
                </a:r>
                <a:endParaRPr lang="en-US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2847975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Calibri"/>
                  </a:rPr>
                  <a:t>H</a:t>
                </a:r>
                <a:endParaRPr lang="en-US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200400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Calibri"/>
                  </a:rPr>
                  <a:t>I</a:t>
                </a:r>
                <a:endParaRPr lang="en-US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3552825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Calibri"/>
                  </a:rPr>
                  <a:t>J</a:t>
                </a:r>
                <a:endParaRPr lang="en-US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3905250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Calibri"/>
                  </a:rPr>
                  <a:t>K</a:t>
                </a:r>
                <a:endParaRPr lang="en-US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4257675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Calibri"/>
                  </a:rPr>
                  <a:t>L</a:t>
                </a:r>
                <a:endParaRPr lang="en-US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4610100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Calibri"/>
                  </a:rPr>
                  <a:t>M</a:t>
                </a:r>
                <a:endParaRPr lang="en-US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4962525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Calibri"/>
                  </a:rPr>
                  <a:t>N</a:t>
                </a:r>
                <a:endParaRPr lang="en-US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5314950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Calibri"/>
                  </a:rPr>
                  <a:t>O</a:t>
                </a:r>
                <a:endParaRPr lang="en-US" dirty="0">
                  <a:solidFill>
                    <a:srgbClr val="000000"/>
                  </a:solidFill>
                  <a:latin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2679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3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Any Questions from Last Time?</a:t>
            </a:r>
          </a:p>
        </p:txBody>
      </p:sp>
    </p:spTree>
    <p:extLst>
      <p:ext uri="{BB962C8B-B14F-4D97-AF65-F5344CB8AC3E}">
        <p14:creationId xmlns:p14="http://schemas.microsoft.com/office/powerpoint/2010/main" val="313580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Binary Search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 the letter “J” using binary search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30</a:t>
            </a:fld>
            <a:endParaRPr lang="en-US" altLang="en-US"/>
          </a:p>
        </p:txBody>
      </p:sp>
      <p:grpSp>
        <p:nvGrpSpPr>
          <p:cNvPr id="38" name="Group 37"/>
          <p:cNvGrpSpPr/>
          <p:nvPr/>
        </p:nvGrpSpPr>
        <p:grpSpPr>
          <a:xfrm>
            <a:off x="457200" y="4962724"/>
            <a:ext cx="8305800" cy="1109479"/>
            <a:chOff x="457200" y="4962724"/>
            <a:chExt cx="8305800" cy="1109479"/>
          </a:xfrm>
        </p:grpSpPr>
        <p:grpSp>
          <p:nvGrpSpPr>
            <p:cNvPr id="6" name="Group 5"/>
            <p:cNvGrpSpPr/>
            <p:nvPr/>
          </p:nvGrpSpPr>
          <p:grpSpPr>
            <a:xfrm>
              <a:off x="457200" y="5454259"/>
              <a:ext cx="8305800" cy="617944"/>
              <a:chOff x="381000" y="4468368"/>
              <a:chExt cx="5286375" cy="381000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381000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Calibri"/>
                  </a:rPr>
                  <a:t>0</a:t>
                </a:r>
                <a:endParaRPr lang="en-US" sz="20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733425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Calibri"/>
                  </a:rPr>
                  <a:t>1</a:t>
                </a:r>
                <a:endParaRPr lang="en-US" sz="20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085850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Calibri"/>
                  </a:rPr>
                  <a:t>2</a:t>
                </a:r>
                <a:endParaRPr lang="en-US" sz="20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438275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Calibri"/>
                  </a:rPr>
                  <a:t>3</a:t>
                </a:r>
                <a:endParaRPr lang="en-US" sz="20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790700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Calibri"/>
                  </a:rPr>
                  <a:t>4</a:t>
                </a:r>
                <a:endParaRPr lang="en-US" sz="20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143125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Calibri"/>
                  </a:rPr>
                  <a:t>5</a:t>
                </a:r>
                <a:endParaRPr lang="en-US" sz="20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495550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Calibri"/>
                  </a:rPr>
                  <a:t>6</a:t>
                </a:r>
                <a:endParaRPr lang="en-US" sz="20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2847975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Calibri"/>
                  </a:rPr>
                  <a:t>7</a:t>
                </a:r>
                <a:endParaRPr lang="en-US" sz="20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3200400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Calibri"/>
                  </a:rPr>
                  <a:t>8</a:t>
                </a:r>
                <a:endParaRPr lang="en-US" sz="20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3552825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Calibri"/>
                  </a:rPr>
                  <a:t>9</a:t>
                </a:r>
                <a:endParaRPr lang="en-US" sz="20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3905250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Calibri"/>
                  </a:rPr>
                  <a:t>10</a:t>
                </a:r>
                <a:endParaRPr lang="en-US" sz="20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4257675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Calibri"/>
                  </a:rPr>
                  <a:t>11</a:t>
                </a:r>
                <a:endParaRPr lang="en-US" sz="20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4610100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Calibri"/>
                  </a:rPr>
                  <a:t>12</a:t>
                </a:r>
                <a:endParaRPr lang="en-US" sz="20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4962525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Calibri"/>
                  </a:rPr>
                  <a:t>13</a:t>
                </a:r>
                <a:endParaRPr lang="en-US" sz="20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5314950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Calibri"/>
                  </a:rPr>
                  <a:t>14</a:t>
                </a:r>
                <a:endParaRPr lang="en-US" sz="2000" dirty="0">
                  <a:solidFill>
                    <a:srgbClr val="000000"/>
                  </a:solidFill>
                  <a:latin typeface="Calibri"/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457200" y="4962724"/>
              <a:ext cx="8305800" cy="617944"/>
              <a:chOff x="381000" y="4773168"/>
              <a:chExt cx="5286375" cy="381000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381000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Calibri"/>
                  </a:rPr>
                  <a:t>A</a:t>
                </a:r>
                <a:endParaRPr lang="en-US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733425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Calibri"/>
                  </a:rPr>
                  <a:t>B</a:t>
                </a:r>
                <a:endParaRPr lang="en-US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085850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Calibri"/>
                  </a:rPr>
                  <a:t>C</a:t>
                </a:r>
                <a:endParaRPr lang="en-US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438275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Calibri"/>
                  </a:rPr>
                  <a:t>D</a:t>
                </a:r>
                <a:endParaRPr lang="en-US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790700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Calibri"/>
                  </a:rPr>
                  <a:t>E</a:t>
                </a:r>
                <a:endParaRPr lang="en-US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143125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Calibri"/>
                  </a:rPr>
                  <a:t>F</a:t>
                </a:r>
                <a:endParaRPr lang="en-US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495550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Calibri"/>
                  </a:rPr>
                  <a:t>G</a:t>
                </a:r>
                <a:endParaRPr lang="en-US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2847975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Calibri"/>
                  </a:rPr>
                  <a:t>H</a:t>
                </a:r>
                <a:endParaRPr lang="en-US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200400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Calibri"/>
                  </a:rPr>
                  <a:t>I</a:t>
                </a:r>
                <a:endParaRPr lang="en-US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3552825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Calibri"/>
                  </a:rPr>
                  <a:t>J</a:t>
                </a:r>
                <a:endParaRPr lang="en-US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3905250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Calibri"/>
                  </a:rPr>
                  <a:t>K</a:t>
                </a:r>
                <a:endParaRPr lang="en-US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4257675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Calibri"/>
                  </a:rPr>
                  <a:t>L</a:t>
                </a:r>
                <a:endParaRPr lang="en-US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4610100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Calibri"/>
                  </a:rPr>
                  <a:t>M</a:t>
                </a:r>
                <a:endParaRPr lang="en-US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4962525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Calibri"/>
                  </a:rPr>
                  <a:t>N</a:t>
                </a:r>
                <a:endParaRPr lang="en-US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5314950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Calibri"/>
                  </a:rPr>
                  <a:t>O</a:t>
                </a:r>
                <a:endParaRPr lang="en-US" dirty="0">
                  <a:solidFill>
                    <a:srgbClr val="000000"/>
                  </a:solidFill>
                  <a:latin typeface="Calibri"/>
                </a:endParaRPr>
              </a:p>
            </p:txBody>
          </p:sp>
        </p:grpSp>
      </p:grpSp>
      <p:cxnSp>
        <p:nvCxnSpPr>
          <p:cNvPr id="40" name="Straight Arrow Connector 39"/>
          <p:cNvCxnSpPr/>
          <p:nvPr/>
        </p:nvCxnSpPr>
        <p:spPr>
          <a:xfrm flipH="1">
            <a:off x="4610100" y="2573807"/>
            <a:ext cx="18117" cy="2267527"/>
          </a:xfrm>
          <a:prstGeom prst="straightConnector1">
            <a:avLst/>
          </a:prstGeom>
          <a:ln w="444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304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Binary Search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 the letter “J” using binary search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31</a:t>
            </a:fld>
            <a:endParaRPr lang="en-US" altLang="en-US"/>
          </a:p>
        </p:txBody>
      </p:sp>
      <p:grpSp>
        <p:nvGrpSpPr>
          <p:cNvPr id="38" name="Group 37"/>
          <p:cNvGrpSpPr/>
          <p:nvPr/>
        </p:nvGrpSpPr>
        <p:grpSpPr>
          <a:xfrm>
            <a:off x="457200" y="4962724"/>
            <a:ext cx="8305800" cy="1109479"/>
            <a:chOff x="457200" y="4962724"/>
            <a:chExt cx="8305800" cy="1109479"/>
          </a:xfrm>
        </p:grpSpPr>
        <p:grpSp>
          <p:nvGrpSpPr>
            <p:cNvPr id="6" name="Group 5"/>
            <p:cNvGrpSpPr/>
            <p:nvPr/>
          </p:nvGrpSpPr>
          <p:grpSpPr>
            <a:xfrm>
              <a:off x="457200" y="5454259"/>
              <a:ext cx="8305800" cy="617944"/>
              <a:chOff x="381000" y="4468368"/>
              <a:chExt cx="5286375" cy="381000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381000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Calibri"/>
                  </a:rPr>
                  <a:t>0</a:t>
                </a:r>
                <a:endParaRPr lang="en-US" sz="20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733425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Calibri"/>
                  </a:rPr>
                  <a:t>1</a:t>
                </a:r>
                <a:endParaRPr lang="en-US" sz="20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085850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Calibri"/>
                  </a:rPr>
                  <a:t>2</a:t>
                </a:r>
                <a:endParaRPr lang="en-US" sz="20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438275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Calibri"/>
                  </a:rPr>
                  <a:t>3</a:t>
                </a:r>
                <a:endParaRPr lang="en-US" sz="20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790700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Calibri"/>
                  </a:rPr>
                  <a:t>4</a:t>
                </a:r>
                <a:endParaRPr lang="en-US" sz="20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143125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Calibri"/>
                  </a:rPr>
                  <a:t>5</a:t>
                </a:r>
                <a:endParaRPr lang="en-US" sz="20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495550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Calibri"/>
                  </a:rPr>
                  <a:t>6</a:t>
                </a:r>
                <a:endParaRPr lang="en-US" sz="20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2847975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Calibri"/>
                  </a:rPr>
                  <a:t>7</a:t>
                </a:r>
                <a:endParaRPr lang="en-US" sz="20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3200400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Calibri"/>
                  </a:rPr>
                  <a:t>8</a:t>
                </a:r>
                <a:endParaRPr lang="en-US" sz="20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3552825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Calibri"/>
                  </a:rPr>
                  <a:t>9</a:t>
                </a:r>
                <a:endParaRPr lang="en-US" sz="20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3905250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Calibri"/>
                  </a:rPr>
                  <a:t>10</a:t>
                </a:r>
                <a:endParaRPr lang="en-US" sz="20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4257675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Calibri"/>
                  </a:rPr>
                  <a:t>11</a:t>
                </a:r>
                <a:endParaRPr lang="en-US" sz="20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4610100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Calibri"/>
                  </a:rPr>
                  <a:t>12</a:t>
                </a:r>
                <a:endParaRPr lang="en-US" sz="20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4962525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Calibri"/>
                  </a:rPr>
                  <a:t>13</a:t>
                </a:r>
                <a:endParaRPr lang="en-US" sz="20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5314950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Calibri"/>
                  </a:rPr>
                  <a:t>14</a:t>
                </a:r>
                <a:endParaRPr lang="en-US" sz="2000" dirty="0">
                  <a:solidFill>
                    <a:srgbClr val="000000"/>
                  </a:solidFill>
                  <a:latin typeface="Calibri"/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457200" y="4962724"/>
              <a:ext cx="8305800" cy="617944"/>
              <a:chOff x="381000" y="4773168"/>
              <a:chExt cx="5286375" cy="381000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381000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Calibri"/>
                  </a:rPr>
                  <a:t>A</a:t>
                </a:r>
                <a:endParaRPr lang="en-US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733425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Calibri"/>
                  </a:rPr>
                  <a:t>B</a:t>
                </a:r>
                <a:endParaRPr lang="en-US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085850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Calibri"/>
                  </a:rPr>
                  <a:t>C</a:t>
                </a:r>
                <a:endParaRPr lang="en-US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438275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Calibri"/>
                  </a:rPr>
                  <a:t>D</a:t>
                </a:r>
                <a:endParaRPr lang="en-US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790700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Calibri"/>
                  </a:rPr>
                  <a:t>E</a:t>
                </a:r>
                <a:endParaRPr lang="en-US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143125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Calibri"/>
                  </a:rPr>
                  <a:t>F</a:t>
                </a:r>
                <a:endParaRPr lang="en-US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495550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Calibri"/>
                  </a:rPr>
                  <a:t>G</a:t>
                </a:r>
                <a:endParaRPr lang="en-US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2847975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Calibri"/>
                  </a:rPr>
                  <a:t>H</a:t>
                </a:r>
                <a:endParaRPr lang="en-US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200400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Calibri"/>
                  </a:rPr>
                  <a:t>I</a:t>
                </a:r>
                <a:endParaRPr lang="en-US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3552825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Calibri"/>
                  </a:rPr>
                  <a:t>J</a:t>
                </a:r>
                <a:endParaRPr lang="en-US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3905250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Calibri"/>
                  </a:rPr>
                  <a:t>K</a:t>
                </a:r>
                <a:endParaRPr lang="en-US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4257675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Calibri"/>
                  </a:rPr>
                  <a:t>L</a:t>
                </a:r>
                <a:endParaRPr lang="en-US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4610100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Calibri"/>
                  </a:rPr>
                  <a:t>M</a:t>
                </a:r>
                <a:endParaRPr lang="en-US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4962525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Calibri"/>
                  </a:rPr>
                  <a:t>N</a:t>
                </a:r>
                <a:endParaRPr lang="en-US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5314950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Calibri"/>
                  </a:rPr>
                  <a:t>O</a:t>
                </a:r>
                <a:endParaRPr lang="en-US" dirty="0">
                  <a:solidFill>
                    <a:srgbClr val="000000"/>
                  </a:solidFill>
                  <a:latin typeface="Calibri"/>
                </a:endParaRPr>
              </a:p>
            </p:txBody>
          </p:sp>
        </p:grpSp>
      </p:grpSp>
      <p:sp>
        <p:nvSpPr>
          <p:cNvPr id="39" name="Arc 38"/>
          <p:cNvSpPr/>
          <p:nvPr/>
        </p:nvSpPr>
        <p:spPr>
          <a:xfrm>
            <a:off x="4786604" y="3497344"/>
            <a:ext cx="2038402" cy="2687980"/>
          </a:xfrm>
          <a:prstGeom prst="arc">
            <a:avLst>
              <a:gd name="adj1" fmla="val 10805811"/>
              <a:gd name="adj2" fmla="val 44083"/>
            </a:avLst>
          </a:prstGeom>
          <a:ln w="444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Arrow Connector 39"/>
          <p:cNvCxnSpPr/>
          <p:nvPr/>
        </p:nvCxnSpPr>
        <p:spPr>
          <a:xfrm flipH="1">
            <a:off x="4610100" y="2573807"/>
            <a:ext cx="18117" cy="2267527"/>
          </a:xfrm>
          <a:prstGeom prst="straightConnector1">
            <a:avLst/>
          </a:prstGeom>
          <a:ln w="444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22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Binary Search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 the letter “J” using binary search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32</a:t>
            </a:fld>
            <a:endParaRPr lang="en-US" altLang="en-US"/>
          </a:p>
        </p:txBody>
      </p:sp>
      <p:grpSp>
        <p:nvGrpSpPr>
          <p:cNvPr id="38" name="Group 37"/>
          <p:cNvGrpSpPr/>
          <p:nvPr/>
        </p:nvGrpSpPr>
        <p:grpSpPr>
          <a:xfrm>
            <a:off x="457200" y="4962724"/>
            <a:ext cx="8305800" cy="1109479"/>
            <a:chOff x="457200" y="4962724"/>
            <a:chExt cx="8305800" cy="1109479"/>
          </a:xfrm>
        </p:grpSpPr>
        <p:grpSp>
          <p:nvGrpSpPr>
            <p:cNvPr id="6" name="Group 5"/>
            <p:cNvGrpSpPr/>
            <p:nvPr/>
          </p:nvGrpSpPr>
          <p:grpSpPr>
            <a:xfrm>
              <a:off x="457200" y="5454259"/>
              <a:ext cx="8305800" cy="617944"/>
              <a:chOff x="381000" y="4468368"/>
              <a:chExt cx="5286375" cy="381000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381000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Calibri"/>
                  </a:rPr>
                  <a:t>0</a:t>
                </a:r>
                <a:endParaRPr lang="en-US" sz="20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733425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Calibri"/>
                  </a:rPr>
                  <a:t>1</a:t>
                </a:r>
                <a:endParaRPr lang="en-US" sz="20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085850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Calibri"/>
                  </a:rPr>
                  <a:t>2</a:t>
                </a:r>
                <a:endParaRPr lang="en-US" sz="20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438275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Calibri"/>
                  </a:rPr>
                  <a:t>3</a:t>
                </a:r>
                <a:endParaRPr lang="en-US" sz="20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790700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Calibri"/>
                  </a:rPr>
                  <a:t>4</a:t>
                </a:r>
                <a:endParaRPr lang="en-US" sz="20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143125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Calibri"/>
                  </a:rPr>
                  <a:t>5</a:t>
                </a:r>
                <a:endParaRPr lang="en-US" sz="20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495550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Calibri"/>
                  </a:rPr>
                  <a:t>6</a:t>
                </a:r>
                <a:endParaRPr lang="en-US" sz="20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2847975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Calibri"/>
                  </a:rPr>
                  <a:t>7</a:t>
                </a:r>
                <a:endParaRPr lang="en-US" sz="20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3200400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Calibri"/>
                  </a:rPr>
                  <a:t>8</a:t>
                </a:r>
                <a:endParaRPr lang="en-US" sz="20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3552825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Calibri"/>
                  </a:rPr>
                  <a:t>9</a:t>
                </a:r>
                <a:endParaRPr lang="en-US" sz="20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3905250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Calibri"/>
                  </a:rPr>
                  <a:t>10</a:t>
                </a:r>
                <a:endParaRPr lang="en-US" sz="20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4257675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Calibri"/>
                  </a:rPr>
                  <a:t>11</a:t>
                </a:r>
                <a:endParaRPr lang="en-US" sz="20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4610100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Calibri"/>
                  </a:rPr>
                  <a:t>12</a:t>
                </a:r>
                <a:endParaRPr lang="en-US" sz="20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4962525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Calibri"/>
                  </a:rPr>
                  <a:t>13</a:t>
                </a:r>
                <a:endParaRPr lang="en-US" sz="20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5314950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Calibri"/>
                  </a:rPr>
                  <a:t>14</a:t>
                </a:r>
                <a:endParaRPr lang="en-US" sz="2000" dirty="0">
                  <a:solidFill>
                    <a:srgbClr val="000000"/>
                  </a:solidFill>
                  <a:latin typeface="Calibri"/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457200" y="4962724"/>
              <a:ext cx="8305800" cy="617944"/>
              <a:chOff x="381000" y="4773168"/>
              <a:chExt cx="5286375" cy="381000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381000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Calibri"/>
                  </a:rPr>
                  <a:t>A</a:t>
                </a:r>
                <a:endParaRPr lang="en-US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733425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Calibri"/>
                  </a:rPr>
                  <a:t>B</a:t>
                </a:r>
                <a:endParaRPr lang="en-US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085850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Calibri"/>
                  </a:rPr>
                  <a:t>C</a:t>
                </a:r>
                <a:endParaRPr lang="en-US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438275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Calibri"/>
                  </a:rPr>
                  <a:t>D</a:t>
                </a:r>
                <a:endParaRPr lang="en-US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790700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Calibri"/>
                  </a:rPr>
                  <a:t>E</a:t>
                </a:r>
                <a:endParaRPr lang="en-US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143125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Calibri"/>
                  </a:rPr>
                  <a:t>F</a:t>
                </a:r>
                <a:endParaRPr lang="en-US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495550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Calibri"/>
                  </a:rPr>
                  <a:t>G</a:t>
                </a:r>
                <a:endParaRPr lang="en-US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2847975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Calibri"/>
                  </a:rPr>
                  <a:t>H</a:t>
                </a:r>
                <a:endParaRPr lang="en-US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200400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Calibri"/>
                  </a:rPr>
                  <a:t>I</a:t>
                </a:r>
                <a:endParaRPr lang="en-US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3552825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Calibri"/>
                  </a:rPr>
                  <a:t>J</a:t>
                </a:r>
                <a:endParaRPr lang="en-US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3905250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Calibri"/>
                  </a:rPr>
                  <a:t>K</a:t>
                </a:r>
                <a:endParaRPr lang="en-US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4257675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Calibri"/>
                  </a:rPr>
                  <a:t>L</a:t>
                </a:r>
                <a:endParaRPr lang="en-US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4610100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Calibri"/>
                  </a:rPr>
                  <a:t>M</a:t>
                </a:r>
                <a:endParaRPr lang="en-US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4962525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Calibri"/>
                  </a:rPr>
                  <a:t>N</a:t>
                </a:r>
                <a:endParaRPr lang="en-US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5314950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Calibri"/>
                  </a:rPr>
                  <a:t>O</a:t>
                </a:r>
                <a:endParaRPr lang="en-US" dirty="0">
                  <a:solidFill>
                    <a:srgbClr val="000000"/>
                  </a:solidFill>
                  <a:latin typeface="Calibri"/>
                </a:endParaRPr>
              </a:p>
            </p:txBody>
          </p:sp>
        </p:grpSp>
      </p:grpSp>
      <p:sp>
        <p:nvSpPr>
          <p:cNvPr id="39" name="Arc 38"/>
          <p:cNvSpPr/>
          <p:nvPr/>
        </p:nvSpPr>
        <p:spPr>
          <a:xfrm>
            <a:off x="4786604" y="3497344"/>
            <a:ext cx="2038402" cy="2687980"/>
          </a:xfrm>
          <a:prstGeom prst="arc">
            <a:avLst>
              <a:gd name="adj1" fmla="val 10805811"/>
              <a:gd name="adj2" fmla="val 44083"/>
            </a:avLst>
          </a:prstGeom>
          <a:ln w="444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Arrow Connector 39"/>
          <p:cNvCxnSpPr/>
          <p:nvPr/>
        </p:nvCxnSpPr>
        <p:spPr>
          <a:xfrm flipH="1">
            <a:off x="4610100" y="2573807"/>
            <a:ext cx="18117" cy="2267527"/>
          </a:xfrm>
          <a:prstGeom prst="straightConnector1">
            <a:avLst/>
          </a:prstGeom>
          <a:ln w="444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Arc 42"/>
          <p:cNvSpPr/>
          <p:nvPr/>
        </p:nvSpPr>
        <p:spPr>
          <a:xfrm flipH="1">
            <a:off x="5741696" y="4234030"/>
            <a:ext cx="906780" cy="1178110"/>
          </a:xfrm>
          <a:prstGeom prst="arc">
            <a:avLst>
              <a:gd name="adj1" fmla="val 10805811"/>
              <a:gd name="adj2" fmla="val 44083"/>
            </a:avLst>
          </a:prstGeom>
          <a:ln w="444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10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Binary Search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 the letter “G” using binary search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33</a:t>
            </a:fld>
            <a:endParaRPr lang="en-US" altLang="en-US"/>
          </a:p>
        </p:txBody>
      </p:sp>
      <p:grpSp>
        <p:nvGrpSpPr>
          <p:cNvPr id="38" name="Group 37"/>
          <p:cNvGrpSpPr/>
          <p:nvPr/>
        </p:nvGrpSpPr>
        <p:grpSpPr>
          <a:xfrm>
            <a:off x="457200" y="4962724"/>
            <a:ext cx="8305800" cy="1109479"/>
            <a:chOff x="457200" y="4962724"/>
            <a:chExt cx="8305800" cy="1109479"/>
          </a:xfrm>
        </p:grpSpPr>
        <p:grpSp>
          <p:nvGrpSpPr>
            <p:cNvPr id="6" name="Group 5"/>
            <p:cNvGrpSpPr/>
            <p:nvPr/>
          </p:nvGrpSpPr>
          <p:grpSpPr>
            <a:xfrm>
              <a:off x="457200" y="5454259"/>
              <a:ext cx="8305800" cy="617944"/>
              <a:chOff x="381000" y="4468368"/>
              <a:chExt cx="5286375" cy="381000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381000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Calibri"/>
                  </a:rPr>
                  <a:t>0</a:t>
                </a:r>
                <a:endParaRPr lang="en-US" sz="20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733425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Calibri"/>
                  </a:rPr>
                  <a:t>1</a:t>
                </a:r>
                <a:endParaRPr lang="en-US" sz="20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085850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Calibri"/>
                  </a:rPr>
                  <a:t>2</a:t>
                </a:r>
                <a:endParaRPr lang="en-US" sz="20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438275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Calibri"/>
                  </a:rPr>
                  <a:t>3</a:t>
                </a:r>
                <a:endParaRPr lang="en-US" sz="20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790700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Calibri"/>
                  </a:rPr>
                  <a:t>4</a:t>
                </a:r>
                <a:endParaRPr lang="en-US" sz="20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143125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Calibri"/>
                  </a:rPr>
                  <a:t>5</a:t>
                </a:r>
                <a:endParaRPr lang="en-US" sz="20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495550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Calibri"/>
                  </a:rPr>
                  <a:t>6</a:t>
                </a:r>
                <a:endParaRPr lang="en-US" sz="20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2847975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Calibri"/>
                  </a:rPr>
                  <a:t>7</a:t>
                </a:r>
                <a:endParaRPr lang="en-US" sz="20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3200400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Calibri"/>
                  </a:rPr>
                  <a:t>8</a:t>
                </a:r>
                <a:endParaRPr lang="en-US" sz="20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3552825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Calibri"/>
                  </a:rPr>
                  <a:t>9</a:t>
                </a:r>
                <a:endParaRPr lang="en-US" sz="20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3905250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Calibri"/>
                  </a:rPr>
                  <a:t>10</a:t>
                </a:r>
                <a:endParaRPr lang="en-US" sz="20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4257675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Calibri"/>
                  </a:rPr>
                  <a:t>11</a:t>
                </a:r>
                <a:endParaRPr lang="en-US" sz="20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4610100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Calibri"/>
                  </a:rPr>
                  <a:t>12</a:t>
                </a:r>
                <a:endParaRPr lang="en-US" sz="20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4962525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Calibri"/>
                  </a:rPr>
                  <a:t>13</a:t>
                </a:r>
                <a:endParaRPr lang="en-US" sz="20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5314950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Calibri"/>
                  </a:rPr>
                  <a:t>14</a:t>
                </a:r>
                <a:endParaRPr lang="en-US" sz="2000" dirty="0">
                  <a:solidFill>
                    <a:srgbClr val="000000"/>
                  </a:solidFill>
                  <a:latin typeface="Calibri"/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457200" y="4962724"/>
              <a:ext cx="8305800" cy="617944"/>
              <a:chOff x="381000" y="4773168"/>
              <a:chExt cx="5286375" cy="381000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381000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Calibri"/>
                  </a:rPr>
                  <a:t>A</a:t>
                </a:r>
                <a:endParaRPr lang="en-US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733425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Calibri"/>
                  </a:rPr>
                  <a:t>B</a:t>
                </a:r>
                <a:endParaRPr lang="en-US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085850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Calibri"/>
                  </a:rPr>
                  <a:t>C</a:t>
                </a:r>
                <a:endParaRPr lang="en-US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438275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Calibri"/>
                  </a:rPr>
                  <a:t>D</a:t>
                </a:r>
                <a:endParaRPr lang="en-US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790700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Calibri"/>
                  </a:rPr>
                  <a:t>E</a:t>
                </a:r>
                <a:endParaRPr lang="en-US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143125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Calibri"/>
                  </a:rPr>
                  <a:t>F</a:t>
                </a:r>
                <a:endParaRPr lang="en-US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495550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Calibri"/>
                  </a:rPr>
                  <a:t>G</a:t>
                </a:r>
                <a:endParaRPr lang="en-US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2847975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Calibri"/>
                  </a:rPr>
                  <a:t>H</a:t>
                </a:r>
                <a:endParaRPr lang="en-US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200400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Calibri"/>
                  </a:rPr>
                  <a:t>I</a:t>
                </a:r>
                <a:endParaRPr lang="en-US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3552825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Calibri"/>
                  </a:rPr>
                  <a:t>J</a:t>
                </a:r>
                <a:endParaRPr lang="en-US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3905250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Calibri"/>
                  </a:rPr>
                  <a:t>K</a:t>
                </a:r>
                <a:endParaRPr lang="en-US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4257675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Calibri"/>
                  </a:rPr>
                  <a:t>L</a:t>
                </a:r>
                <a:endParaRPr lang="en-US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4610100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Calibri"/>
                  </a:rPr>
                  <a:t>M</a:t>
                </a:r>
                <a:endParaRPr lang="en-US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4962525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Calibri"/>
                  </a:rPr>
                  <a:t>N</a:t>
                </a:r>
                <a:endParaRPr lang="en-US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5314950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Calibri"/>
                  </a:rPr>
                  <a:t>O</a:t>
                </a:r>
                <a:endParaRPr lang="en-US" dirty="0">
                  <a:solidFill>
                    <a:srgbClr val="000000"/>
                  </a:solidFill>
                  <a:latin typeface="Calibri"/>
                </a:endParaRPr>
              </a:p>
            </p:txBody>
          </p:sp>
        </p:grpSp>
      </p:grpSp>
      <p:sp>
        <p:nvSpPr>
          <p:cNvPr id="39" name="Arc 38"/>
          <p:cNvSpPr/>
          <p:nvPr/>
        </p:nvSpPr>
        <p:spPr>
          <a:xfrm flipH="1">
            <a:off x="2445346" y="3479095"/>
            <a:ext cx="2038402" cy="2687980"/>
          </a:xfrm>
          <a:prstGeom prst="arc">
            <a:avLst>
              <a:gd name="adj1" fmla="val 10805811"/>
              <a:gd name="adj2" fmla="val 44083"/>
            </a:avLst>
          </a:prstGeom>
          <a:ln w="444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Arrow Connector 39"/>
          <p:cNvCxnSpPr/>
          <p:nvPr/>
        </p:nvCxnSpPr>
        <p:spPr>
          <a:xfrm flipH="1">
            <a:off x="4610100" y="2573807"/>
            <a:ext cx="18117" cy="2267527"/>
          </a:xfrm>
          <a:prstGeom prst="straightConnector1">
            <a:avLst/>
          </a:prstGeom>
          <a:ln w="444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Arc 42"/>
          <p:cNvSpPr/>
          <p:nvPr/>
        </p:nvSpPr>
        <p:spPr>
          <a:xfrm>
            <a:off x="2576097" y="4252279"/>
            <a:ext cx="906780" cy="1178110"/>
          </a:xfrm>
          <a:prstGeom prst="arc">
            <a:avLst>
              <a:gd name="adj1" fmla="val 10805811"/>
              <a:gd name="adj2" fmla="val 44083"/>
            </a:avLst>
          </a:prstGeom>
          <a:ln w="444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Arc 40"/>
          <p:cNvSpPr/>
          <p:nvPr/>
        </p:nvSpPr>
        <p:spPr>
          <a:xfrm>
            <a:off x="3610142" y="4414417"/>
            <a:ext cx="469756" cy="817335"/>
          </a:xfrm>
          <a:prstGeom prst="arc">
            <a:avLst>
              <a:gd name="adj1" fmla="val 10805811"/>
              <a:gd name="adj2" fmla="val 44083"/>
            </a:avLst>
          </a:prstGeom>
          <a:ln w="444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959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3" grpId="0" animBg="1"/>
      <p:bldP spid="4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Solving Binary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Binary </a:t>
            </a:r>
            <a:r>
              <a:rPr lang="en-US" dirty="0"/>
              <a:t>search is a problem that can be broken down into </a:t>
            </a:r>
            <a:endParaRPr lang="en-US" dirty="0" smtClean="0"/>
          </a:p>
          <a:p>
            <a:pPr lvl="1"/>
            <a:r>
              <a:rPr lang="en-US" dirty="0" smtClean="0"/>
              <a:t>Something </a:t>
            </a:r>
            <a:r>
              <a:rPr lang="en-US" dirty="0"/>
              <a:t>simple (breaking a list in </a:t>
            </a:r>
            <a:r>
              <a:rPr lang="en-US" dirty="0" smtClean="0"/>
              <a:t>half)</a:t>
            </a:r>
          </a:p>
          <a:p>
            <a:pPr lvl="1"/>
            <a:r>
              <a:rPr lang="en-US" dirty="0" smtClean="0"/>
              <a:t>A smaller </a:t>
            </a:r>
            <a:r>
              <a:rPr lang="en-US" dirty="0"/>
              <a:t>version of the original problem (searching that half of the list</a:t>
            </a:r>
            <a:r>
              <a:rPr lang="en-US" dirty="0" smtClean="0"/>
              <a:t>)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That </a:t>
            </a:r>
            <a:r>
              <a:rPr lang="en-US" dirty="0"/>
              <a:t>means we can use </a:t>
            </a:r>
            <a:r>
              <a:rPr lang="en-US" dirty="0" smtClean="0"/>
              <a:t>...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34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16798" y="5084539"/>
            <a:ext cx="189251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prstClr val="black"/>
                </a:solidFill>
              </a:rPr>
              <a:t>recursion!</a:t>
            </a:r>
            <a:endParaRPr lang="en-US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605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for…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35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1143" y="2898694"/>
            <a:ext cx="810171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63500" dir="2700000" algn="tl" rotWithShape="0">
                    <a:srgbClr val="FFC000"/>
                  </a:outerShdw>
                </a:effectLst>
              </a:rPr>
              <a:t>LIVECODING!!!</a:t>
            </a:r>
            <a:endParaRPr lang="en-US" sz="9600" b="1" dirty="0">
              <a:ln w="9525">
                <a:solidFill>
                  <a:prstClr val="white"/>
                </a:solidFill>
                <a:prstDash val="solid"/>
              </a:ln>
              <a:solidFill>
                <a:prstClr val="black">
                  <a:lumMod val="95000"/>
                  <a:lumOff val="5000"/>
                </a:prstClr>
              </a:solidFill>
              <a:effectLst>
                <a:outerShdw blurRad="38100" dist="63500" dir="2700000" algn="tl" rotWithShape="0">
                  <a:srgbClr val="FFC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47399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" presetClass="exit" presetSubtype="12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" presetClass="entr" presetSubtype="3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2" presetClass="emph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  <p:bldP spid="5" grpId="3"/>
      <p:bldP spid="5" grpId="4"/>
      <p:bldP spid="5" grpId="5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Exercise: Recursive Binary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75186"/>
            <a:ext cx="8451130" cy="4517689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Write a recursive binary search</a:t>
            </a:r>
            <a:r>
              <a:rPr lang="en-US" dirty="0" smtClean="0"/>
              <a:t>!</a:t>
            </a:r>
          </a:p>
          <a:p>
            <a:pPr>
              <a:spcBef>
                <a:spcPts val="0"/>
              </a:spcBef>
            </a:pPr>
            <a:endParaRPr lang="en-US" dirty="0" smtClean="0"/>
          </a:p>
          <a:p>
            <a:r>
              <a:rPr lang="en-US" dirty="0" smtClean="0"/>
              <a:t>To </a:t>
            </a:r>
            <a:r>
              <a:rPr lang="en-US" dirty="0"/>
              <a:t>make </a:t>
            </a:r>
            <a:r>
              <a:rPr lang="en-US" dirty="0" smtClean="0"/>
              <a:t>the problem </a:t>
            </a:r>
            <a:r>
              <a:rPr lang="en-US" dirty="0"/>
              <a:t>slightly easier, </a:t>
            </a:r>
            <a:r>
              <a:rPr lang="en-US" dirty="0" smtClean="0"/>
              <a:t>make </a:t>
            </a:r>
            <a:r>
              <a:rPr lang="en-US" dirty="0"/>
              <a:t>it </a:t>
            </a:r>
            <a:r>
              <a:rPr lang="en-US" dirty="0" smtClean="0"/>
              <a:t>“</a:t>
            </a:r>
            <a:r>
              <a:rPr lang="en-US" dirty="0"/>
              <a:t>checking to see </a:t>
            </a:r>
            <a:r>
              <a:rPr lang="en-US" u="sng" dirty="0"/>
              <a:t>if</a:t>
            </a:r>
            <a:r>
              <a:rPr lang="en-US" dirty="0"/>
              <a:t> something is in a sorted list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Simply return True or False to answer this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If </a:t>
            </a:r>
            <a:r>
              <a:rPr lang="en-US" dirty="0"/>
              <a:t>there’s no “middle” of the list, we’ll just look at the lower of the two </a:t>
            </a:r>
            <a:r>
              <a:rPr lang="en-US" dirty="0" smtClean="0"/>
              <a:t>“middle” indexes</a:t>
            </a:r>
          </a:p>
          <a:p>
            <a:pPr lvl="1"/>
            <a:endParaRPr lang="en-US" dirty="0" smtClean="0"/>
          </a:p>
          <a:p>
            <a:pPr lvl="3"/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36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649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Exercise: Recursive Binary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Write a recursive binary search!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Remember </a:t>
            </a:r>
            <a:r>
              <a:rPr lang="en-US" dirty="0"/>
              <a:t>to ask yourself: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What </a:t>
            </a:r>
            <a:r>
              <a:rPr lang="en-US" dirty="0"/>
              <a:t>is our base </a:t>
            </a:r>
            <a:r>
              <a:rPr lang="en-US" dirty="0" smtClean="0"/>
              <a:t>case(s)?</a:t>
            </a:r>
            <a:endParaRPr lang="en-US" dirty="0"/>
          </a:p>
          <a:p>
            <a:pPr lvl="1">
              <a:spcBef>
                <a:spcPts val="0"/>
              </a:spcBef>
            </a:pPr>
            <a:r>
              <a:rPr lang="en-US" dirty="0" smtClean="0"/>
              <a:t>What </a:t>
            </a:r>
            <a:r>
              <a:rPr lang="en-US" dirty="0"/>
              <a:t>is the recursive step</a:t>
            </a:r>
            <a:r>
              <a:rPr lang="en-US" dirty="0" smtClean="0"/>
              <a:t>?</a:t>
            </a:r>
          </a:p>
          <a:p>
            <a:pPr lvl="4">
              <a:spcBef>
                <a:spcPts val="0"/>
              </a:spcBef>
            </a:pPr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spcBef>
                <a:spcPts val="0"/>
              </a:spcBef>
              <a:buNone/>
            </a:pPr>
            <a:r>
              <a:rPr lang="en-US" b="1" dirty="0" err="1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b="1" dirty="0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binarySearch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theList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, item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</a:p>
          <a:p>
            <a:pPr lvl="3"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A </a:t>
            </a:r>
            <a:r>
              <a:rPr lang="en-US" dirty="0"/>
              <a:t>hint: in order to get the number at the middle of the list, use this </a:t>
            </a:r>
            <a:r>
              <a:rPr lang="en-US" dirty="0" smtClean="0"/>
              <a:t>bit of code:</a:t>
            </a:r>
            <a:br>
              <a:rPr lang="en-US" dirty="0" smtClean="0"/>
            </a:br>
            <a:r>
              <a:rPr lang="en-US" dirty="0" smtClean="0"/>
              <a:t>		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myList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theList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 // 2]</a:t>
            </a:r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37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608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28531"/>
            <a:ext cx="6225481" cy="4517689"/>
          </a:xfrm>
        </p:spPr>
        <p:txBody>
          <a:bodyPr/>
          <a:lstStyle/>
          <a:p>
            <a:r>
              <a:rPr lang="en-US" dirty="0" smtClean="0"/>
              <a:t>Mark Dean</a:t>
            </a:r>
          </a:p>
          <a:p>
            <a:pPr lvl="1"/>
            <a:r>
              <a:rPr lang="en-US" dirty="0" smtClean="0"/>
              <a:t>Holds 3 of 9 patents for the IBM PC</a:t>
            </a:r>
          </a:p>
          <a:p>
            <a:pPr lvl="1"/>
            <a:r>
              <a:rPr lang="en-US" dirty="0" smtClean="0"/>
              <a:t>Part of team that developed the ISA </a:t>
            </a:r>
            <a:br>
              <a:rPr lang="en-US" dirty="0" smtClean="0"/>
            </a:br>
            <a:r>
              <a:rPr lang="en-US" dirty="0" smtClean="0"/>
              <a:t>bus (used to connect I/O devices)</a:t>
            </a:r>
          </a:p>
          <a:p>
            <a:pPr lvl="1"/>
            <a:r>
              <a:rPr lang="en-US" dirty="0" smtClean="0"/>
              <a:t>Led design of the 1-gigahertz chip</a:t>
            </a:r>
          </a:p>
          <a:p>
            <a:pPr lvl="1"/>
            <a:r>
              <a:rPr lang="en-US" dirty="0" smtClean="0"/>
              <a:t>Computing visionary</a:t>
            </a:r>
          </a:p>
          <a:p>
            <a:pPr lvl="2"/>
            <a:r>
              <a:rPr lang="en-US" dirty="0" smtClean="0"/>
              <a:t>Predicted the tablet computer in </a:t>
            </a:r>
            <a:r>
              <a:rPr lang="en-US" u="sng" dirty="0" smtClean="0"/>
              <a:t>1999</a:t>
            </a:r>
          </a:p>
          <a:p>
            <a:pPr lvl="2"/>
            <a:r>
              <a:rPr lang="en-US" sz="1800" dirty="0">
                <a:hlinkClick r:id="rId3"/>
              </a:rPr>
              <a:t>https://</a:t>
            </a:r>
            <a:r>
              <a:rPr lang="en-US" sz="1800" dirty="0" smtClean="0">
                <a:hlinkClick r:id="rId3"/>
              </a:rPr>
              <a:t>web.archive.org/web/20121020094411/</a:t>
            </a:r>
            <a:br>
              <a:rPr lang="en-US" sz="1800" dirty="0" smtClean="0">
                <a:hlinkClick r:id="rId3"/>
              </a:rPr>
            </a:br>
            <a:r>
              <a:rPr lang="en-US" sz="1800" dirty="0" smtClean="0">
                <a:hlinkClick r:id="rId3"/>
              </a:rPr>
              <a:t>http</a:t>
            </a:r>
            <a:r>
              <a:rPr lang="en-US" sz="1800" dirty="0">
                <a:hlinkClick r:id="rId3"/>
              </a:rPr>
              <a:t>://</a:t>
            </a:r>
            <a:r>
              <a:rPr lang="en-US" sz="1800" dirty="0" smtClean="0">
                <a:hlinkClick r:id="rId3"/>
              </a:rPr>
              <a:t>www.usnews.com/usnews/culture/articles/</a:t>
            </a:r>
            <a:br>
              <a:rPr lang="en-US" sz="1800" dirty="0" smtClean="0">
                <a:hlinkClick r:id="rId3"/>
              </a:rPr>
            </a:br>
            <a:r>
              <a:rPr lang="en-US" sz="1800" dirty="0" smtClean="0">
                <a:hlinkClick r:id="rId3"/>
              </a:rPr>
              <a:t>000103/archive_034033.htm</a:t>
            </a:r>
            <a:endParaRPr lang="en-US" sz="1800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38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22770" y="1051856"/>
            <a:ext cx="46984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5400" b="1" dirty="0" smtClean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ea typeface="ＭＳ Ｐゴシック" pitchFamily="34" charset="-128"/>
              </a:rPr>
              <a:t>Daily CS History</a:t>
            </a:r>
            <a:endParaRPr lang="en-US" sz="5400" b="1" dirty="0">
              <a:ln/>
              <a:pattFill prst="dkUpDiag">
                <a:fgClr>
                  <a:prstClr val="white">
                    <a:lumMod val="50000"/>
                  </a:prstClr>
                </a:fgClr>
                <a:bgClr>
                  <a:prstClr val="black">
                    <a:lumMod val="75000"/>
                    <a:lumOff val="25000"/>
                  </a:prstClr>
                </a:bgClr>
              </a:patt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ea typeface="ＭＳ Ｐゴシック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680" y="2304713"/>
            <a:ext cx="2338062" cy="3620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240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1.85185E-6 L 0 -0.05324 " pathEditMode="relative" rAng="0" ptsTypes="AA">
                                      <p:cBhvr>
                                        <p:cTn id="6" dur="3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662"/>
                                    </p:animMotion>
                                    <p:animRot by="1500000">
                                      <p:cBhvr>
                                        <p:cTn id="7" dur="1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75" fill="hold">
                                          <p:stCondLst>
                                            <p:cond delay="1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75" fill="hold">
                                          <p:stCondLst>
                                            <p:cond delay="3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75" fill="hold">
                                          <p:stCondLst>
                                            <p:cond delay="5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75186"/>
            <a:ext cx="8332237" cy="4517689"/>
          </a:xfrm>
        </p:spPr>
        <p:txBody>
          <a:bodyPr/>
          <a:lstStyle/>
          <a:p>
            <a:r>
              <a:rPr lang="en-US" dirty="0"/>
              <a:t>Project 3 </a:t>
            </a:r>
            <a:r>
              <a:rPr lang="en-US" dirty="0" smtClean="0"/>
              <a:t>design is </a:t>
            </a:r>
            <a:r>
              <a:rPr lang="en-US" dirty="0"/>
              <a:t>due on Friday, </a:t>
            </a:r>
            <a:r>
              <a:rPr lang="en-US" dirty="0" smtClean="0"/>
              <a:t>May </a:t>
            </a:r>
            <a:r>
              <a:rPr lang="en-US" dirty="0" smtClean="0"/>
              <a:t>3rd</a:t>
            </a:r>
            <a:endParaRPr lang="en-US" dirty="0"/>
          </a:p>
          <a:p>
            <a:pPr lvl="1"/>
            <a:r>
              <a:rPr lang="en-US" dirty="0" smtClean="0"/>
              <a:t>Project itself is due </a:t>
            </a:r>
            <a:r>
              <a:rPr lang="en-US" dirty="0"/>
              <a:t>on Friday, </a:t>
            </a:r>
            <a:r>
              <a:rPr lang="en-US" dirty="0" smtClean="0"/>
              <a:t>May </a:t>
            </a:r>
            <a:r>
              <a:rPr lang="en-US" dirty="0" smtClean="0"/>
              <a:t>10th</a:t>
            </a:r>
            <a:endParaRPr lang="en-US" dirty="0"/>
          </a:p>
          <a:p>
            <a:r>
              <a:rPr lang="en-US" dirty="0"/>
              <a:t>Survey #3 out on </a:t>
            </a:r>
            <a:r>
              <a:rPr lang="en-US" dirty="0" smtClean="0"/>
              <a:t>Monday, May </a:t>
            </a:r>
            <a:r>
              <a:rPr lang="en-US" dirty="0" smtClean="0"/>
              <a:t>6th</a:t>
            </a:r>
            <a:endParaRPr lang="en-US" dirty="0"/>
          </a:p>
          <a:p>
            <a:endParaRPr lang="en-US" dirty="0" smtClean="0"/>
          </a:p>
          <a:p>
            <a:r>
              <a:rPr lang="en-US" dirty="0"/>
              <a:t>Course evaluations are </a:t>
            </a:r>
            <a:r>
              <a:rPr lang="en-US" dirty="0" smtClean="0"/>
              <a:t>(not out yet)</a:t>
            </a:r>
          </a:p>
          <a:p>
            <a:r>
              <a:rPr lang="en-US" dirty="0" smtClean="0"/>
              <a:t>Final </a:t>
            </a:r>
            <a:r>
              <a:rPr lang="en-US" dirty="0"/>
              <a:t>exam is when?</a:t>
            </a:r>
          </a:p>
          <a:p>
            <a:pPr lvl="1"/>
            <a:r>
              <a:rPr lang="en-US" sz="3200" dirty="0"/>
              <a:t>Friday, May </a:t>
            </a:r>
            <a:r>
              <a:rPr lang="en-US" sz="3200" dirty="0" smtClean="0"/>
              <a:t>17th </a:t>
            </a:r>
            <a:r>
              <a:rPr lang="en-US" sz="3200" dirty="0"/>
              <a:t>from 6 to 8 PM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39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6723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learn about some sorting algorithms</a:t>
            </a:r>
          </a:p>
          <a:p>
            <a:pPr lvl="1"/>
            <a:r>
              <a:rPr lang="en-US" dirty="0"/>
              <a:t>Bubble Sort</a:t>
            </a:r>
          </a:p>
          <a:p>
            <a:pPr lvl="1"/>
            <a:r>
              <a:rPr lang="en-US" dirty="0" smtClean="0"/>
              <a:t>Selection </a:t>
            </a:r>
            <a:r>
              <a:rPr lang="en-US" dirty="0"/>
              <a:t>Sort</a:t>
            </a:r>
          </a:p>
          <a:p>
            <a:pPr lvl="1"/>
            <a:r>
              <a:rPr lang="en-US" dirty="0" smtClean="0"/>
              <a:t>Quicksort</a:t>
            </a:r>
            <a:endParaRPr lang="en-US" dirty="0"/>
          </a:p>
          <a:p>
            <a:r>
              <a:rPr lang="en-US" dirty="0"/>
              <a:t>To learn </a:t>
            </a:r>
            <a:r>
              <a:rPr lang="en-US" dirty="0" smtClean="0"/>
              <a:t>about </a:t>
            </a:r>
            <a:r>
              <a:rPr lang="en-US" dirty="0"/>
              <a:t>searching algorithms</a:t>
            </a:r>
          </a:p>
          <a:p>
            <a:pPr lvl="1"/>
            <a:r>
              <a:rPr lang="en-US" dirty="0"/>
              <a:t>Linear search</a:t>
            </a:r>
          </a:p>
          <a:p>
            <a:pPr lvl="1"/>
            <a:r>
              <a:rPr lang="en-US" dirty="0"/>
              <a:t>Binary search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4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253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75186"/>
            <a:ext cx="8500188" cy="4517689"/>
          </a:xfrm>
        </p:spPr>
        <p:txBody>
          <a:bodyPr/>
          <a:lstStyle/>
          <a:p>
            <a:r>
              <a:rPr lang="en-US" sz="2000" dirty="0" smtClean="0"/>
              <a:t>Sorting video screenshots:</a:t>
            </a:r>
          </a:p>
          <a:p>
            <a:pPr lvl="1"/>
            <a:r>
              <a:rPr lang="en-US" sz="1800" dirty="0" smtClean="0"/>
              <a:t>Bubble sort:</a:t>
            </a:r>
          </a:p>
          <a:p>
            <a:pPr lvl="2"/>
            <a:r>
              <a:rPr lang="en-US" sz="1400" dirty="0"/>
              <a:t>https://</a:t>
            </a:r>
            <a:r>
              <a:rPr lang="en-US" sz="1400" dirty="0" smtClean="0"/>
              <a:t>www.youtube.com/watch?v=lyZQPjUT5B4</a:t>
            </a:r>
          </a:p>
          <a:p>
            <a:pPr lvl="1"/>
            <a:r>
              <a:rPr lang="en-US" sz="1800" dirty="0" smtClean="0"/>
              <a:t>Selection sort:</a:t>
            </a:r>
          </a:p>
          <a:p>
            <a:pPr lvl="2"/>
            <a:r>
              <a:rPr lang="en-US" sz="1400" dirty="0"/>
              <a:t>https://www.youtube.com/watch?v=Ns4TPTC8whw</a:t>
            </a:r>
            <a:endParaRPr lang="en-US" sz="1400" dirty="0" smtClean="0"/>
          </a:p>
          <a:p>
            <a:pPr lvl="1"/>
            <a:r>
              <a:rPr lang="en-US" sz="1800" dirty="0" smtClean="0"/>
              <a:t>Quicksort:</a:t>
            </a:r>
          </a:p>
          <a:p>
            <a:pPr lvl="2"/>
            <a:r>
              <a:rPr lang="en-US" sz="1400" dirty="0">
                <a:solidFill>
                  <a:prstClr val="black"/>
                </a:solidFill>
              </a:rPr>
              <a:t>https://</a:t>
            </a:r>
            <a:r>
              <a:rPr lang="en-US" sz="1400" dirty="0" smtClean="0">
                <a:solidFill>
                  <a:prstClr val="black"/>
                </a:solidFill>
              </a:rPr>
              <a:t>www.youtube.com/watch?v=ywWBy6J5gz8</a:t>
            </a:r>
            <a:endParaRPr lang="en-US" sz="1400" dirty="0" smtClean="0"/>
          </a:p>
          <a:p>
            <a:endParaRPr lang="en-US" sz="2000" dirty="0"/>
          </a:p>
          <a:p>
            <a:r>
              <a:rPr lang="en-US" sz="2000" dirty="0" smtClean="0"/>
              <a:t>Mark Dean:</a:t>
            </a:r>
          </a:p>
          <a:p>
            <a:pPr lvl="1"/>
            <a:r>
              <a:rPr lang="en-US" sz="1800" dirty="0"/>
              <a:t>http://</a:t>
            </a:r>
            <a:r>
              <a:rPr lang="en-US" sz="1800" dirty="0" smtClean="0"/>
              <a:t>www.blackpast.org/aah/dean-mark-1957</a:t>
            </a:r>
          </a:p>
          <a:p>
            <a:pPr lvl="2"/>
            <a:r>
              <a:rPr lang="en-US" sz="1300" dirty="0"/>
              <a:t>http://www.blackpast.org/files/blackpast_images/Mark_Dean__Stanford_University_News_Archive_.jpg</a:t>
            </a:r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40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55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5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Sorting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66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Sorting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Sorting algorithms put the elements of </a:t>
            </a:r>
            <a:br>
              <a:rPr lang="en-US" dirty="0" smtClean="0"/>
            </a:br>
            <a:r>
              <a:rPr lang="en-US" dirty="0" smtClean="0"/>
              <a:t>a list in a specific order</a:t>
            </a:r>
          </a:p>
          <a:p>
            <a:endParaRPr lang="en-US" dirty="0"/>
          </a:p>
          <a:p>
            <a:r>
              <a:rPr lang="en-US" dirty="0" smtClean="0"/>
              <a:t>A sorted list is necessary to be able </a:t>
            </a:r>
            <a:br>
              <a:rPr lang="en-US" dirty="0" smtClean="0"/>
            </a:br>
            <a:r>
              <a:rPr lang="en-US" dirty="0" smtClean="0"/>
              <a:t>to use certain other algorithms</a:t>
            </a:r>
          </a:p>
          <a:p>
            <a:r>
              <a:rPr lang="en-US" dirty="0" smtClean="0"/>
              <a:t>Like search algorithms!</a:t>
            </a:r>
          </a:p>
          <a:p>
            <a:pPr lvl="1"/>
            <a:r>
              <a:rPr lang="en-US" dirty="0" smtClean="0"/>
              <a:t>There must be an order to be able to search – sorting once means we can search quickly forever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6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259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Sorting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many different ways to sort a list</a:t>
            </a:r>
          </a:p>
          <a:p>
            <a:r>
              <a:rPr lang="en-US" dirty="0" smtClean="0"/>
              <a:t>What method would you use?</a:t>
            </a:r>
            <a:endParaRPr lang="en-US" dirty="0"/>
          </a:p>
          <a:p>
            <a:pPr lvl="3"/>
            <a:endParaRPr lang="en-US" dirty="0" smtClean="0"/>
          </a:p>
          <a:p>
            <a:r>
              <a:rPr lang="en-US" dirty="0" smtClean="0"/>
              <a:t>Now imagine you can only look at </a:t>
            </a:r>
            <a:br>
              <a:rPr lang="en-US" dirty="0" smtClean="0"/>
            </a:br>
            <a:r>
              <a:rPr lang="en-US" b="1" i="1" dirty="0" err="1" smtClean="0"/>
              <a:t>at</a:t>
            </a:r>
            <a:r>
              <a:rPr lang="en-US" b="1" i="1" dirty="0" smtClean="0"/>
              <a:t> most </a:t>
            </a:r>
            <a:r>
              <a:rPr lang="en-US" dirty="0" smtClean="0"/>
              <a:t>two elements at a time</a:t>
            </a:r>
          </a:p>
          <a:p>
            <a:pPr lvl="1"/>
            <a:r>
              <a:rPr lang="en-US" dirty="0" smtClean="0"/>
              <a:t>What method would you use now?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Computer science has a number of </a:t>
            </a:r>
            <a:br>
              <a:rPr lang="en-US" dirty="0" smtClean="0"/>
            </a:br>
            <a:r>
              <a:rPr lang="en-US" dirty="0" smtClean="0"/>
              <a:t>commonly used sorting algorithms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7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307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8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Bubble Sort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18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Bubble Sort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9364"/>
            <a:ext cx="8686800" cy="4156799"/>
          </a:xfrm>
        </p:spPr>
        <p:txBody>
          <a:bodyPr/>
          <a:lstStyle/>
          <a:p>
            <a:r>
              <a:rPr lang="en-US" dirty="0"/>
              <a:t>Let’s </a:t>
            </a:r>
            <a:r>
              <a:rPr lang="en-US" dirty="0" smtClean="0"/>
              <a:t>take a look at a common sorting method!</a:t>
            </a:r>
            <a:endParaRPr lang="en-US" dirty="0"/>
          </a:p>
          <a:p>
            <a:pPr marL="1771650" lvl="3" indent="-514350"/>
            <a:endParaRPr lang="en-US" sz="16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We </a:t>
            </a:r>
            <a:r>
              <a:rPr lang="en-US" sz="2800" dirty="0"/>
              <a:t>look at the first pair of items in the list, and if the first one is bigger than the second one, we swap </a:t>
            </a:r>
            <a:r>
              <a:rPr lang="en-US" sz="2800" dirty="0" smtClean="0"/>
              <a:t>them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Then </a:t>
            </a:r>
            <a:r>
              <a:rPr lang="en-US" sz="2800" dirty="0"/>
              <a:t>we look at the second and third one and put them in order, and so </a:t>
            </a:r>
            <a:r>
              <a:rPr lang="en-US" sz="2800" dirty="0" smtClean="0"/>
              <a:t>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Once </a:t>
            </a:r>
            <a:r>
              <a:rPr lang="en-US" sz="2800" dirty="0"/>
              <a:t>we hit the end of the list, we start over at the </a:t>
            </a:r>
            <a:r>
              <a:rPr lang="en-US" sz="2800" dirty="0" smtClean="0"/>
              <a:t>beginning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Repeat </a:t>
            </a:r>
            <a:r>
              <a:rPr lang="en-US" sz="2800" dirty="0"/>
              <a:t>until the list is sorted!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9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03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45543</TotalTime>
  <Words>1490</Words>
  <Application>Microsoft Office PowerPoint</Application>
  <PresentationFormat>On-screen Show (4:3)</PresentationFormat>
  <Paragraphs>417</Paragraphs>
  <Slides>40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ＭＳ Ｐゴシック</vt:lpstr>
      <vt:lpstr>Arial</vt:lpstr>
      <vt:lpstr>Calibri</vt:lpstr>
      <vt:lpstr>Courier New</vt:lpstr>
      <vt:lpstr>Office Theme</vt:lpstr>
      <vt:lpstr>CMSC201  Computer Science I for Majors  Lecture 21 – Searching and Sorting</vt:lpstr>
      <vt:lpstr>Last Class We Covered</vt:lpstr>
      <vt:lpstr>Any Questions from Last Time?</vt:lpstr>
      <vt:lpstr>Today’s Objectives</vt:lpstr>
      <vt:lpstr>Sorting</vt:lpstr>
      <vt:lpstr>Sorting Algorithms</vt:lpstr>
      <vt:lpstr>Sorting Algorithms</vt:lpstr>
      <vt:lpstr>Bubble Sort</vt:lpstr>
      <vt:lpstr>Bubble Sort Algorithm</vt:lpstr>
      <vt:lpstr>Bubble Sort Example</vt:lpstr>
      <vt:lpstr>Bubble Sort Example (Cont)</vt:lpstr>
      <vt:lpstr>Bubble Sort Example (Cont)</vt:lpstr>
      <vt:lpstr>Bubble Sort Video</vt:lpstr>
      <vt:lpstr>Selection Sort</vt:lpstr>
      <vt:lpstr>Selection Sort Algorithm</vt:lpstr>
      <vt:lpstr>Selection Sort Video</vt:lpstr>
      <vt:lpstr>Quicksort</vt:lpstr>
      <vt:lpstr>Quicksort Algorithm</vt:lpstr>
      <vt:lpstr>Quicksort Video</vt:lpstr>
      <vt:lpstr>Search</vt:lpstr>
      <vt:lpstr>Motivations for Searching</vt:lpstr>
      <vt:lpstr>Exercise: find()</vt:lpstr>
      <vt:lpstr>Exercise: find() Solution</vt:lpstr>
      <vt:lpstr>Linear Search</vt:lpstr>
      <vt:lpstr>Searching Sorted Information</vt:lpstr>
      <vt:lpstr>Algorithm in English</vt:lpstr>
      <vt:lpstr>Binary Search</vt:lpstr>
      <vt:lpstr>Binary Search</vt:lpstr>
      <vt:lpstr>Binary Search Example</vt:lpstr>
      <vt:lpstr>Binary Search Example</vt:lpstr>
      <vt:lpstr>Binary Search Example</vt:lpstr>
      <vt:lpstr>Binary Search Example</vt:lpstr>
      <vt:lpstr>Binary Search Example</vt:lpstr>
      <vt:lpstr>Solving Binary Search</vt:lpstr>
      <vt:lpstr>Time for…</vt:lpstr>
      <vt:lpstr>Exercise: Recursive Binary Search</vt:lpstr>
      <vt:lpstr>Exercise: Recursive Binary Search</vt:lpstr>
      <vt:lpstr>PowerPoint Presentation</vt:lpstr>
      <vt:lpstr>Announcements</vt:lpstr>
      <vt:lpstr>Image Sources</vt:lpstr>
    </vt:vector>
  </TitlesOfParts>
  <Company>UMBC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Katherine Gibson</dc:creator>
  <cp:lastModifiedBy>User</cp:lastModifiedBy>
  <cp:revision>484</cp:revision>
  <dcterms:created xsi:type="dcterms:W3CDTF">2014-05-05T14:25:42Z</dcterms:created>
  <dcterms:modified xsi:type="dcterms:W3CDTF">2019-05-01T23:43:55Z</dcterms:modified>
</cp:coreProperties>
</file>